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9" r:id="rId1"/>
  </p:sldMasterIdLst>
  <p:notesMasterIdLst>
    <p:notesMasterId r:id="rId19"/>
  </p:notesMasterIdLst>
  <p:sldIdLst>
    <p:sldId id="256" r:id="rId2"/>
    <p:sldId id="257" r:id="rId3"/>
    <p:sldId id="283" r:id="rId4"/>
    <p:sldId id="282" r:id="rId5"/>
    <p:sldId id="284" r:id="rId6"/>
    <p:sldId id="259" r:id="rId7"/>
    <p:sldId id="272" r:id="rId8"/>
    <p:sldId id="274" r:id="rId9"/>
    <p:sldId id="273" r:id="rId10"/>
    <p:sldId id="267" r:id="rId11"/>
    <p:sldId id="277" r:id="rId12"/>
    <p:sldId id="285" r:id="rId13"/>
    <p:sldId id="263" r:id="rId14"/>
    <p:sldId id="275" r:id="rId15"/>
    <p:sldId id="268" r:id="rId16"/>
    <p:sldId id="286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71"/>
    <p:restoredTop sz="94072"/>
  </p:normalViewPr>
  <p:slideViewPr>
    <p:cSldViewPr>
      <p:cViewPr varScale="1">
        <p:scale>
          <a:sx n="104" d="100"/>
          <a:sy n="104" d="100"/>
        </p:scale>
        <p:origin x="20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71522-FF79-6341-86D4-B146C811FB1C}" type="doc">
      <dgm:prSet loTypeId="urn:microsoft.com/office/officeart/2008/layout/HorizontalMultiLevelHierarchy" loCatId="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CB8C242F-15E3-4F40-A522-370A334F8B84}">
      <dgm:prSet phldrT="[Texto]" custT="1"/>
      <dgm:spPr/>
      <dgm:t>
        <a:bodyPr/>
        <a:lstStyle/>
        <a:p>
          <a:r>
            <a:rPr lang="es-ES" sz="2700" b="1" dirty="0"/>
            <a:t>COMITÉ </a:t>
          </a:r>
          <a:r>
            <a:rPr lang="es-ES" sz="2400" b="1" dirty="0"/>
            <a:t>ORGANIZADOR</a:t>
          </a:r>
          <a:endParaRPr lang="es-ES" sz="2700" b="1" dirty="0"/>
        </a:p>
      </dgm:t>
    </dgm:pt>
    <dgm:pt modelId="{2B220717-2213-054C-8632-257357F48323}" type="parTrans" cxnId="{883640B1-9563-C448-B792-48374E369C1F}">
      <dgm:prSet/>
      <dgm:spPr/>
      <dgm:t>
        <a:bodyPr/>
        <a:lstStyle/>
        <a:p>
          <a:endParaRPr lang="es-ES" b="1"/>
        </a:p>
      </dgm:t>
    </dgm:pt>
    <dgm:pt modelId="{7D0C4C7C-E810-3042-ACB7-A74F015C5F42}" type="sibTrans" cxnId="{883640B1-9563-C448-B792-48374E369C1F}">
      <dgm:prSet/>
      <dgm:spPr/>
      <dgm:t>
        <a:bodyPr/>
        <a:lstStyle/>
        <a:p>
          <a:endParaRPr lang="es-ES" b="1"/>
        </a:p>
      </dgm:t>
    </dgm:pt>
    <dgm:pt modelId="{717B2F4B-5FEE-E64E-ACB5-84FDF82A5CC0}">
      <dgm:prSet phldrT="[Texto]"/>
      <dgm:spPr/>
      <dgm:t>
        <a:bodyPr/>
        <a:lstStyle/>
        <a:p>
          <a:r>
            <a:rPr lang="es-CO" b="1" dirty="0"/>
            <a:t>Grupo de coordinación Técnica</a:t>
          </a:r>
          <a:endParaRPr lang="es-ES" b="1" dirty="0"/>
        </a:p>
      </dgm:t>
    </dgm:pt>
    <dgm:pt modelId="{8071166B-4CCE-F34B-8FAF-CA188BF6C0B1}" type="parTrans" cxnId="{9A0C586F-0C6A-B640-91D6-536B87583414}">
      <dgm:prSet/>
      <dgm:spPr/>
      <dgm:t>
        <a:bodyPr/>
        <a:lstStyle/>
        <a:p>
          <a:endParaRPr lang="es-ES" b="1"/>
        </a:p>
      </dgm:t>
    </dgm:pt>
    <dgm:pt modelId="{4FDE7648-49B9-A14C-A594-56AA1FCD3468}" type="sibTrans" cxnId="{9A0C586F-0C6A-B640-91D6-536B87583414}">
      <dgm:prSet/>
      <dgm:spPr/>
      <dgm:t>
        <a:bodyPr/>
        <a:lstStyle/>
        <a:p>
          <a:endParaRPr lang="es-ES" b="1"/>
        </a:p>
      </dgm:t>
    </dgm:pt>
    <dgm:pt modelId="{6AA58C75-532A-C54E-B53E-C35CDD37B112}">
      <dgm:prSet phldrT="[Texto]"/>
      <dgm:spPr/>
      <dgm:t>
        <a:bodyPr/>
        <a:lstStyle/>
        <a:p>
          <a:r>
            <a:rPr lang="es-CO" b="1" dirty="0"/>
            <a:t>Grupo de gestión de recursos y alianzas estrategicas</a:t>
          </a:r>
          <a:endParaRPr lang="es-ES" b="1" dirty="0"/>
        </a:p>
      </dgm:t>
    </dgm:pt>
    <dgm:pt modelId="{BFCC42FC-C674-744F-AFAD-52F595992E0B}" type="parTrans" cxnId="{A9E7DC0C-1DDF-C943-AB04-C3828F5BBD0F}">
      <dgm:prSet/>
      <dgm:spPr/>
      <dgm:t>
        <a:bodyPr/>
        <a:lstStyle/>
        <a:p>
          <a:endParaRPr lang="es-ES" b="1"/>
        </a:p>
      </dgm:t>
    </dgm:pt>
    <dgm:pt modelId="{96AFA041-5134-B543-AF0F-070361990446}" type="sibTrans" cxnId="{A9E7DC0C-1DDF-C943-AB04-C3828F5BBD0F}">
      <dgm:prSet/>
      <dgm:spPr/>
      <dgm:t>
        <a:bodyPr/>
        <a:lstStyle/>
        <a:p>
          <a:endParaRPr lang="es-ES" b="1"/>
        </a:p>
      </dgm:t>
    </dgm:pt>
    <dgm:pt modelId="{9F75A899-FD58-B74C-9A45-5E9BA4BE52D6}">
      <dgm:prSet phldrT="[Texto]"/>
      <dgm:spPr/>
      <dgm:t>
        <a:bodyPr/>
        <a:lstStyle/>
        <a:p>
          <a:r>
            <a:rPr lang="es-CO" b="1" dirty="0"/>
            <a:t>Grupo de Comunicaciones</a:t>
          </a:r>
          <a:endParaRPr lang="es-ES" b="1" dirty="0"/>
        </a:p>
      </dgm:t>
    </dgm:pt>
    <dgm:pt modelId="{F791AFEA-6AC9-0943-A06B-8C9F60E05910}" type="parTrans" cxnId="{B97A6784-DD5B-5045-814B-475B0AD13E93}">
      <dgm:prSet/>
      <dgm:spPr/>
      <dgm:t>
        <a:bodyPr/>
        <a:lstStyle/>
        <a:p>
          <a:endParaRPr lang="es-ES" b="1"/>
        </a:p>
      </dgm:t>
    </dgm:pt>
    <dgm:pt modelId="{1E9D5533-6DF7-194B-A995-147894736A00}" type="sibTrans" cxnId="{B97A6784-DD5B-5045-814B-475B0AD13E93}">
      <dgm:prSet/>
      <dgm:spPr/>
      <dgm:t>
        <a:bodyPr/>
        <a:lstStyle/>
        <a:p>
          <a:endParaRPr lang="es-ES" b="1"/>
        </a:p>
      </dgm:t>
    </dgm:pt>
    <dgm:pt modelId="{6EBEE8C7-0893-804F-89E5-67EF15F415F7}" type="pres">
      <dgm:prSet presAssocID="{73971522-FF79-6341-86D4-B146C811FB1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288140C-CFEC-2643-89CD-5109E8FC08EF}" type="pres">
      <dgm:prSet presAssocID="{CB8C242F-15E3-4F40-A522-370A334F8B84}" presName="root1" presStyleCnt="0"/>
      <dgm:spPr/>
    </dgm:pt>
    <dgm:pt modelId="{64B162D4-9346-3248-9DDD-BC24DB5D0AB4}" type="pres">
      <dgm:prSet presAssocID="{CB8C242F-15E3-4F40-A522-370A334F8B84}" presName="LevelOneTextNode" presStyleLbl="node0" presStyleIdx="0" presStyleCnt="1">
        <dgm:presLayoutVars>
          <dgm:chPref val="3"/>
        </dgm:presLayoutVars>
      </dgm:prSet>
      <dgm:spPr/>
    </dgm:pt>
    <dgm:pt modelId="{E6DBF14A-FAC4-764B-8C98-60D5BA929594}" type="pres">
      <dgm:prSet presAssocID="{CB8C242F-15E3-4F40-A522-370A334F8B84}" presName="level2hierChild" presStyleCnt="0"/>
      <dgm:spPr/>
    </dgm:pt>
    <dgm:pt modelId="{D1515565-1CE9-994E-BCBE-5A4AA58C14C9}" type="pres">
      <dgm:prSet presAssocID="{8071166B-4CCE-F34B-8FAF-CA188BF6C0B1}" presName="conn2-1" presStyleLbl="parChTrans1D2" presStyleIdx="0" presStyleCnt="3"/>
      <dgm:spPr/>
    </dgm:pt>
    <dgm:pt modelId="{BDDC16B9-0E7F-A24A-B329-C86CFB1CF405}" type="pres">
      <dgm:prSet presAssocID="{8071166B-4CCE-F34B-8FAF-CA188BF6C0B1}" presName="connTx" presStyleLbl="parChTrans1D2" presStyleIdx="0" presStyleCnt="3"/>
      <dgm:spPr/>
    </dgm:pt>
    <dgm:pt modelId="{980460EA-536D-DE4A-8E52-381CE125AE00}" type="pres">
      <dgm:prSet presAssocID="{717B2F4B-5FEE-E64E-ACB5-84FDF82A5CC0}" presName="root2" presStyleCnt="0"/>
      <dgm:spPr/>
    </dgm:pt>
    <dgm:pt modelId="{545C4FD6-E2BD-704E-95AA-BB64EC0D0225}" type="pres">
      <dgm:prSet presAssocID="{717B2F4B-5FEE-E64E-ACB5-84FDF82A5CC0}" presName="LevelTwoTextNode" presStyleLbl="node2" presStyleIdx="0" presStyleCnt="3">
        <dgm:presLayoutVars>
          <dgm:chPref val="3"/>
        </dgm:presLayoutVars>
      </dgm:prSet>
      <dgm:spPr/>
    </dgm:pt>
    <dgm:pt modelId="{C9FD487F-AB9A-D745-9266-98173196AD11}" type="pres">
      <dgm:prSet presAssocID="{717B2F4B-5FEE-E64E-ACB5-84FDF82A5CC0}" presName="level3hierChild" presStyleCnt="0"/>
      <dgm:spPr/>
    </dgm:pt>
    <dgm:pt modelId="{279031FE-DC7D-734E-85A2-D500AFA4EDC0}" type="pres">
      <dgm:prSet presAssocID="{BFCC42FC-C674-744F-AFAD-52F595992E0B}" presName="conn2-1" presStyleLbl="parChTrans1D2" presStyleIdx="1" presStyleCnt="3"/>
      <dgm:spPr/>
    </dgm:pt>
    <dgm:pt modelId="{1A21EAC3-2D57-9749-8536-970B88A0BD50}" type="pres">
      <dgm:prSet presAssocID="{BFCC42FC-C674-744F-AFAD-52F595992E0B}" presName="connTx" presStyleLbl="parChTrans1D2" presStyleIdx="1" presStyleCnt="3"/>
      <dgm:spPr/>
    </dgm:pt>
    <dgm:pt modelId="{1564EBE0-3245-B248-A1EF-2659136EB307}" type="pres">
      <dgm:prSet presAssocID="{6AA58C75-532A-C54E-B53E-C35CDD37B112}" presName="root2" presStyleCnt="0"/>
      <dgm:spPr/>
    </dgm:pt>
    <dgm:pt modelId="{550AACF5-FA82-564C-9D00-7FA3699AEF14}" type="pres">
      <dgm:prSet presAssocID="{6AA58C75-532A-C54E-B53E-C35CDD37B112}" presName="LevelTwoTextNode" presStyleLbl="node2" presStyleIdx="1" presStyleCnt="3">
        <dgm:presLayoutVars>
          <dgm:chPref val="3"/>
        </dgm:presLayoutVars>
      </dgm:prSet>
      <dgm:spPr/>
    </dgm:pt>
    <dgm:pt modelId="{221863D9-B00B-F548-825D-C77976BAA44C}" type="pres">
      <dgm:prSet presAssocID="{6AA58C75-532A-C54E-B53E-C35CDD37B112}" presName="level3hierChild" presStyleCnt="0"/>
      <dgm:spPr/>
    </dgm:pt>
    <dgm:pt modelId="{16EC3E04-FD4B-244B-AF3C-F982D4EBFF0A}" type="pres">
      <dgm:prSet presAssocID="{F791AFEA-6AC9-0943-A06B-8C9F60E05910}" presName="conn2-1" presStyleLbl="parChTrans1D2" presStyleIdx="2" presStyleCnt="3"/>
      <dgm:spPr/>
    </dgm:pt>
    <dgm:pt modelId="{ADACF9B7-CD7B-A840-AFC3-BECE6B97567D}" type="pres">
      <dgm:prSet presAssocID="{F791AFEA-6AC9-0943-A06B-8C9F60E05910}" presName="connTx" presStyleLbl="parChTrans1D2" presStyleIdx="2" presStyleCnt="3"/>
      <dgm:spPr/>
    </dgm:pt>
    <dgm:pt modelId="{843D50C1-B3E4-DC41-B70A-3142E7E945B6}" type="pres">
      <dgm:prSet presAssocID="{9F75A899-FD58-B74C-9A45-5E9BA4BE52D6}" presName="root2" presStyleCnt="0"/>
      <dgm:spPr/>
    </dgm:pt>
    <dgm:pt modelId="{4E05C0A3-823F-EB42-BCE7-70E9A6BEF743}" type="pres">
      <dgm:prSet presAssocID="{9F75A899-FD58-B74C-9A45-5E9BA4BE52D6}" presName="LevelTwoTextNode" presStyleLbl="node2" presStyleIdx="2" presStyleCnt="3">
        <dgm:presLayoutVars>
          <dgm:chPref val="3"/>
        </dgm:presLayoutVars>
      </dgm:prSet>
      <dgm:spPr/>
    </dgm:pt>
    <dgm:pt modelId="{E9FE172E-507A-CD4F-8679-54D342DDDDDE}" type="pres">
      <dgm:prSet presAssocID="{9F75A899-FD58-B74C-9A45-5E9BA4BE52D6}" presName="level3hierChild" presStyleCnt="0"/>
      <dgm:spPr/>
    </dgm:pt>
  </dgm:ptLst>
  <dgm:cxnLst>
    <dgm:cxn modelId="{A9E7DC0C-1DDF-C943-AB04-C3828F5BBD0F}" srcId="{CB8C242F-15E3-4F40-A522-370A334F8B84}" destId="{6AA58C75-532A-C54E-B53E-C35CDD37B112}" srcOrd="1" destOrd="0" parTransId="{BFCC42FC-C674-744F-AFAD-52F595992E0B}" sibTransId="{96AFA041-5134-B543-AF0F-070361990446}"/>
    <dgm:cxn modelId="{BFCB8B1F-F815-8F44-8529-83F13902963E}" type="presOf" srcId="{CB8C242F-15E3-4F40-A522-370A334F8B84}" destId="{64B162D4-9346-3248-9DDD-BC24DB5D0AB4}" srcOrd="0" destOrd="0" presId="urn:microsoft.com/office/officeart/2008/layout/HorizontalMultiLevelHierarchy"/>
    <dgm:cxn modelId="{EED24827-F6CA-604D-B78B-CCBB03C1C76D}" type="presOf" srcId="{8071166B-4CCE-F34B-8FAF-CA188BF6C0B1}" destId="{BDDC16B9-0E7F-A24A-B329-C86CFB1CF405}" srcOrd="1" destOrd="0" presId="urn:microsoft.com/office/officeart/2008/layout/HorizontalMultiLevelHierarchy"/>
    <dgm:cxn modelId="{1863F63A-1FBC-BF4C-AFFF-BAC8D1A8D621}" type="presOf" srcId="{6AA58C75-532A-C54E-B53E-C35CDD37B112}" destId="{550AACF5-FA82-564C-9D00-7FA3699AEF14}" srcOrd="0" destOrd="0" presId="urn:microsoft.com/office/officeart/2008/layout/HorizontalMultiLevelHierarchy"/>
    <dgm:cxn modelId="{E485D557-1A4D-9844-B7C5-581A11A8DD8C}" type="presOf" srcId="{F791AFEA-6AC9-0943-A06B-8C9F60E05910}" destId="{16EC3E04-FD4B-244B-AF3C-F982D4EBFF0A}" srcOrd="0" destOrd="0" presId="urn:microsoft.com/office/officeart/2008/layout/HorizontalMultiLevelHierarchy"/>
    <dgm:cxn modelId="{9A0C586F-0C6A-B640-91D6-536B87583414}" srcId="{CB8C242F-15E3-4F40-A522-370A334F8B84}" destId="{717B2F4B-5FEE-E64E-ACB5-84FDF82A5CC0}" srcOrd="0" destOrd="0" parTransId="{8071166B-4CCE-F34B-8FAF-CA188BF6C0B1}" sibTransId="{4FDE7648-49B9-A14C-A594-56AA1FCD3468}"/>
    <dgm:cxn modelId="{B97A6784-DD5B-5045-814B-475B0AD13E93}" srcId="{CB8C242F-15E3-4F40-A522-370A334F8B84}" destId="{9F75A899-FD58-B74C-9A45-5E9BA4BE52D6}" srcOrd="2" destOrd="0" parTransId="{F791AFEA-6AC9-0943-A06B-8C9F60E05910}" sibTransId="{1E9D5533-6DF7-194B-A995-147894736A00}"/>
    <dgm:cxn modelId="{6B30EE92-1BB7-CA43-9B1D-5A52074BAB10}" type="presOf" srcId="{BFCC42FC-C674-744F-AFAD-52F595992E0B}" destId="{1A21EAC3-2D57-9749-8536-970B88A0BD50}" srcOrd="1" destOrd="0" presId="urn:microsoft.com/office/officeart/2008/layout/HorizontalMultiLevelHierarchy"/>
    <dgm:cxn modelId="{883640B1-9563-C448-B792-48374E369C1F}" srcId="{73971522-FF79-6341-86D4-B146C811FB1C}" destId="{CB8C242F-15E3-4F40-A522-370A334F8B84}" srcOrd="0" destOrd="0" parTransId="{2B220717-2213-054C-8632-257357F48323}" sibTransId="{7D0C4C7C-E810-3042-ACB7-A74F015C5F42}"/>
    <dgm:cxn modelId="{E8E866B6-E284-8F4E-91F3-F1B191B608E4}" type="presOf" srcId="{8071166B-4CCE-F34B-8FAF-CA188BF6C0B1}" destId="{D1515565-1CE9-994E-BCBE-5A4AA58C14C9}" srcOrd="0" destOrd="0" presId="urn:microsoft.com/office/officeart/2008/layout/HorizontalMultiLevelHierarchy"/>
    <dgm:cxn modelId="{B5111BCA-609E-2149-9D7B-8DF91524B740}" type="presOf" srcId="{717B2F4B-5FEE-E64E-ACB5-84FDF82A5CC0}" destId="{545C4FD6-E2BD-704E-95AA-BB64EC0D0225}" srcOrd="0" destOrd="0" presId="urn:microsoft.com/office/officeart/2008/layout/HorizontalMultiLevelHierarchy"/>
    <dgm:cxn modelId="{D4319ACE-4671-114E-A353-99C37108B99B}" type="presOf" srcId="{F791AFEA-6AC9-0943-A06B-8C9F60E05910}" destId="{ADACF9B7-CD7B-A840-AFC3-BECE6B97567D}" srcOrd="1" destOrd="0" presId="urn:microsoft.com/office/officeart/2008/layout/HorizontalMultiLevelHierarchy"/>
    <dgm:cxn modelId="{9DE521D5-A135-874D-8B20-A1B67D664DF9}" type="presOf" srcId="{9F75A899-FD58-B74C-9A45-5E9BA4BE52D6}" destId="{4E05C0A3-823F-EB42-BCE7-70E9A6BEF743}" srcOrd="0" destOrd="0" presId="urn:microsoft.com/office/officeart/2008/layout/HorizontalMultiLevelHierarchy"/>
    <dgm:cxn modelId="{53A734D8-86BC-3947-9BA5-FB0E5DBF9BD9}" type="presOf" srcId="{73971522-FF79-6341-86D4-B146C811FB1C}" destId="{6EBEE8C7-0893-804F-89E5-67EF15F415F7}" srcOrd="0" destOrd="0" presId="urn:microsoft.com/office/officeart/2008/layout/HorizontalMultiLevelHierarchy"/>
    <dgm:cxn modelId="{4DD8A5E3-B7C4-2549-824C-636FCC14FF7A}" type="presOf" srcId="{BFCC42FC-C674-744F-AFAD-52F595992E0B}" destId="{279031FE-DC7D-734E-85A2-D500AFA4EDC0}" srcOrd="0" destOrd="0" presId="urn:microsoft.com/office/officeart/2008/layout/HorizontalMultiLevelHierarchy"/>
    <dgm:cxn modelId="{40D948C7-9C00-5D45-926F-F260B87A6D6C}" type="presParOf" srcId="{6EBEE8C7-0893-804F-89E5-67EF15F415F7}" destId="{2288140C-CFEC-2643-89CD-5109E8FC08EF}" srcOrd="0" destOrd="0" presId="urn:microsoft.com/office/officeart/2008/layout/HorizontalMultiLevelHierarchy"/>
    <dgm:cxn modelId="{686D7011-7496-F546-9D8B-7BA8CDD62503}" type="presParOf" srcId="{2288140C-CFEC-2643-89CD-5109E8FC08EF}" destId="{64B162D4-9346-3248-9DDD-BC24DB5D0AB4}" srcOrd="0" destOrd="0" presId="urn:microsoft.com/office/officeart/2008/layout/HorizontalMultiLevelHierarchy"/>
    <dgm:cxn modelId="{4231D621-6D73-384D-9B5F-8C4E4402FD18}" type="presParOf" srcId="{2288140C-CFEC-2643-89CD-5109E8FC08EF}" destId="{E6DBF14A-FAC4-764B-8C98-60D5BA929594}" srcOrd="1" destOrd="0" presId="urn:microsoft.com/office/officeart/2008/layout/HorizontalMultiLevelHierarchy"/>
    <dgm:cxn modelId="{9CD34941-0718-9E42-BB3B-92C3C1086303}" type="presParOf" srcId="{E6DBF14A-FAC4-764B-8C98-60D5BA929594}" destId="{D1515565-1CE9-994E-BCBE-5A4AA58C14C9}" srcOrd="0" destOrd="0" presId="urn:microsoft.com/office/officeart/2008/layout/HorizontalMultiLevelHierarchy"/>
    <dgm:cxn modelId="{2B919290-A4E5-EE43-853C-3DF7F4A2D61C}" type="presParOf" srcId="{D1515565-1CE9-994E-BCBE-5A4AA58C14C9}" destId="{BDDC16B9-0E7F-A24A-B329-C86CFB1CF405}" srcOrd="0" destOrd="0" presId="urn:microsoft.com/office/officeart/2008/layout/HorizontalMultiLevelHierarchy"/>
    <dgm:cxn modelId="{3564E27C-CE95-6742-8B1C-EC54804BE216}" type="presParOf" srcId="{E6DBF14A-FAC4-764B-8C98-60D5BA929594}" destId="{980460EA-536D-DE4A-8E52-381CE125AE00}" srcOrd="1" destOrd="0" presId="urn:microsoft.com/office/officeart/2008/layout/HorizontalMultiLevelHierarchy"/>
    <dgm:cxn modelId="{C14DF313-DA9C-C147-B800-B7BE1900EE19}" type="presParOf" srcId="{980460EA-536D-DE4A-8E52-381CE125AE00}" destId="{545C4FD6-E2BD-704E-95AA-BB64EC0D0225}" srcOrd="0" destOrd="0" presId="urn:microsoft.com/office/officeart/2008/layout/HorizontalMultiLevelHierarchy"/>
    <dgm:cxn modelId="{F9F123E1-CD0C-0344-B865-E73C2AAEE538}" type="presParOf" srcId="{980460EA-536D-DE4A-8E52-381CE125AE00}" destId="{C9FD487F-AB9A-D745-9266-98173196AD11}" srcOrd="1" destOrd="0" presId="urn:microsoft.com/office/officeart/2008/layout/HorizontalMultiLevelHierarchy"/>
    <dgm:cxn modelId="{2E1C448C-CA33-3749-BAD7-28DD7C3BE9F4}" type="presParOf" srcId="{E6DBF14A-FAC4-764B-8C98-60D5BA929594}" destId="{279031FE-DC7D-734E-85A2-D500AFA4EDC0}" srcOrd="2" destOrd="0" presId="urn:microsoft.com/office/officeart/2008/layout/HorizontalMultiLevelHierarchy"/>
    <dgm:cxn modelId="{B6B57102-8382-6B4B-99A0-878791419043}" type="presParOf" srcId="{279031FE-DC7D-734E-85A2-D500AFA4EDC0}" destId="{1A21EAC3-2D57-9749-8536-970B88A0BD50}" srcOrd="0" destOrd="0" presId="urn:microsoft.com/office/officeart/2008/layout/HorizontalMultiLevelHierarchy"/>
    <dgm:cxn modelId="{A2DDEA73-F50E-6440-A6A7-8DFBED08B7FD}" type="presParOf" srcId="{E6DBF14A-FAC4-764B-8C98-60D5BA929594}" destId="{1564EBE0-3245-B248-A1EF-2659136EB307}" srcOrd="3" destOrd="0" presId="urn:microsoft.com/office/officeart/2008/layout/HorizontalMultiLevelHierarchy"/>
    <dgm:cxn modelId="{4EC47D65-502C-914D-8BA3-869F3CBE68CA}" type="presParOf" srcId="{1564EBE0-3245-B248-A1EF-2659136EB307}" destId="{550AACF5-FA82-564C-9D00-7FA3699AEF14}" srcOrd="0" destOrd="0" presId="urn:microsoft.com/office/officeart/2008/layout/HorizontalMultiLevelHierarchy"/>
    <dgm:cxn modelId="{16C6F74D-0F5F-5F49-B232-00227306308E}" type="presParOf" srcId="{1564EBE0-3245-B248-A1EF-2659136EB307}" destId="{221863D9-B00B-F548-825D-C77976BAA44C}" srcOrd="1" destOrd="0" presId="urn:microsoft.com/office/officeart/2008/layout/HorizontalMultiLevelHierarchy"/>
    <dgm:cxn modelId="{6E80057E-3A0B-6A49-8B94-601DB8535FD8}" type="presParOf" srcId="{E6DBF14A-FAC4-764B-8C98-60D5BA929594}" destId="{16EC3E04-FD4B-244B-AF3C-F982D4EBFF0A}" srcOrd="4" destOrd="0" presId="urn:microsoft.com/office/officeart/2008/layout/HorizontalMultiLevelHierarchy"/>
    <dgm:cxn modelId="{FE316D56-319C-EE41-9A22-E040A1CC2D31}" type="presParOf" srcId="{16EC3E04-FD4B-244B-AF3C-F982D4EBFF0A}" destId="{ADACF9B7-CD7B-A840-AFC3-BECE6B97567D}" srcOrd="0" destOrd="0" presId="urn:microsoft.com/office/officeart/2008/layout/HorizontalMultiLevelHierarchy"/>
    <dgm:cxn modelId="{33839519-A31E-A64D-9F8F-B0632639AB60}" type="presParOf" srcId="{E6DBF14A-FAC4-764B-8C98-60D5BA929594}" destId="{843D50C1-B3E4-DC41-B70A-3142E7E945B6}" srcOrd="5" destOrd="0" presId="urn:microsoft.com/office/officeart/2008/layout/HorizontalMultiLevelHierarchy"/>
    <dgm:cxn modelId="{A25C111A-BD5B-F449-92A0-98656EFC30FD}" type="presParOf" srcId="{843D50C1-B3E4-DC41-B70A-3142E7E945B6}" destId="{4E05C0A3-823F-EB42-BCE7-70E9A6BEF743}" srcOrd="0" destOrd="0" presId="urn:microsoft.com/office/officeart/2008/layout/HorizontalMultiLevelHierarchy"/>
    <dgm:cxn modelId="{4916EAF4-4315-C047-878C-FA1EADA6AF98}" type="presParOf" srcId="{843D50C1-B3E4-DC41-B70A-3142E7E945B6}" destId="{E9FE172E-507A-CD4F-8679-54D342DDDDD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C3E04-FD4B-244B-AF3C-F982D4EBFF0A}">
      <dsp:nvSpPr>
        <dsp:cNvPr id="0" name=""/>
        <dsp:cNvSpPr/>
      </dsp:nvSpPr>
      <dsp:spPr>
        <a:xfrm>
          <a:off x="2898917" y="2032000"/>
          <a:ext cx="506536" cy="96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965199"/>
              </a:lnTo>
              <a:lnTo>
                <a:pt x="506536" y="965199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3124934" y="2487348"/>
        <a:ext cx="54502" cy="54502"/>
      </dsp:txXfrm>
    </dsp:sp>
    <dsp:sp modelId="{279031FE-DC7D-734E-85A2-D500AFA4EDC0}">
      <dsp:nvSpPr>
        <dsp:cNvPr id="0" name=""/>
        <dsp:cNvSpPr/>
      </dsp:nvSpPr>
      <dsp:spPr>
        <a:xfrm>
          <a:off x="2898917" y="1986280"/>
          <a:ext cx="506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3139522" y="2019336"/>
        <a:ext cx="25326" cy="25326"/>
      </dsp:txXfrm>
    </dsp:sp>
    <dsp:sp modelId="{D1515565-1CE9-994E-BCBE-5A4AA58C14C9}">
      <dsp:nvSpPr>
        <dsp:cNvPr id="0" name=""/>
        <dsp:cNvSpPr/>
      </dsp:nvSpPr>
      <dsp:spPr>
        <a:xfrm>
          <a:off x="2898917" y="1066799"/>
          <a:ext cx="506536" cy="965200"/>
        </a:xfrm>
        <a:custGeom>
          <a:avLst/>
          <a:gdLst/>
          <a:ahLst/>
          <a:cxnLst/>
          <a:rect l="0" t="0" r="0" b="0"/>
          <a:pathLst>
            <a:path>
              <a:moveTo>
                <a:pt x="0" y="965200"/>
              </a:moveTo>
              <a:lnTo>
                <a:pt x="253268" y="9652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3124934" y="1522148"/>
        <a:ext cx="54502" cy="54502"/>
      </dsp:txXfrm>
    </dsp:sp>
    <dsp:sp modelId="{64B162D4-9346-3248-9DDD-BC24DB5D0AB4}">
      <dsp:nvSpPr>
        <dsp:cNvPr id="0" name=""/>
        <dsp:cNvSpPr/>
      </dsp:nvSpPr>
      <dsp:spPr>
        <a:xfrm rot="16200000">
          <a:off x="480837" y="1645920"/>
          <a:ext cx="4064000" cy="77216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1" kern="1200" dirty="0"/>
            <a:t>COMITÉ </a:t>
          </a:r>
          <a:r>
            <a:rPr lang="es-ES" sz="2400" b="1" kern="1200" dirty="0"/>
            <a:t>ORGANIZADOR</a:t>
          </a:r>
          <a:endParaRPr lang="es-ES" sz="2700" b="1" kern="1200" dirty="0"/>
        </a:p>
      </dsp:txBody>
      <dsp:txXfrm>
        <a:off x="480837" y="1645920"/>
        <a:ext cx="4064000" cy="772160"/>
      </dsp:txXfrm>
    </dsp:sp>
    <dsp:sp modelId="{545C4FD6-E2BD-704E-95AA-BB64EC0D0225}">
      <dsp:nvSpPr>
        <dsp:cNvPr id="0" name=""/>
        <dsp:cNvSpPr/>
      </dsp:nvSpPr>
      <dsp:spPr>
        <a:xfrm>
          <a:off x="3405454" y="680719"/>
          <a:ext cx="2532684" cy="77216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/>
            <a:t>Grupo de coordinación Técnica</a:t>
          </a:r>
          <a:endParaRPr lang="es-ES" sz="1700" b="1" kern="1200" dirty="0"/>
        </a:p>
      </dsp:txBody>
      <dsp:txXfrm>
        <a:off x="3405454" y="680719"/>
        <a:ext cx="2532684" cy="772160"/>
      </dsp:txXfrm>
    </dsp:sp>
    <dsp:sp modelId="{550AACF5-FA82-564C-9D00-7FA3699AEF14}">
      <dsp:nvSpPr>
        <dsp:cNvPr id="0" name=""/>
        <dsp:cNvSpPr/>
      </dsp:nvSpPr>
      <dsp:spPr>
        <a:xfrm>
          <a:off x="3405454" y="1645920"/>
          <a:ext cx="2532684" cy="77216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/>
            <a:t>Grupo de gestión de recursos y alianzas estrategicas</a:t>
          </a:r>
          <a:endParaRPr lang="es-ES" sz="1700" b="1" kern="1200" dirty="0"/>
        </a:p>
      </dsp:txBody>
      <dsp:txXfrm>
        <a:off x="3405454" y="1645920"/>
        <a:ext cx="2532684" cy="772160"/>
      </dsp:txXfrm>
    </dsp:sp>
    <dsp:sp modelId="{4E05C0A3-823F-EB42-BCE7-70E9A6BEF743}">
      <dsp:nvSpPr>
        <dsp:cNvPr id="0" name=""/>
        <dsp:cNvSpPr/>
      </dsp:nvSpPr>
      <dsp:spPr>
        <a:xfrm>
          <a:off x="3405454" y="2611119"/>
          <a:ext cx="2532684" cy="77216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/>
            <a:t>Grupo de Comunicaciones</a:t>
          </a:r>
          <a:endParaRPr lang="es-ES" sz="1700" b="1" kern="1200" dirty="0"/>
        </a:p>
      </dsp:txBody>
      <dsp:txXfrm>
        <a:off x="3405454" y="2611119"/>
        <a:ext cx="2532684" cy="772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9BD5F-404F-6142-AAF7-1020BD40726A}" type="datetimeFigureOut">
              <a:rPr lang="es-CO" smtClean="0"/>
              <a:t>30/09/25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D44FD-58DE-9C49-834F-14B965DC80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3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D44FD-58DE-9C49-834F-14B965DC8057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8534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D44FD-58DE-9C49-834F-14B965DC8057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232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D44FD-58DE-9C49-834F-14B965DC8057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16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9" cy="255475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00385" y="1828799"/>
            <a:ext cx="990599" cy="228659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FAFF7A70-ACD4-4EEA-A6E4-476348C59DED}" type="datetimeFigureOut">
              <a:rPr lang="es-CO" smtClean="0"/>
              <a:t>30/09/25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6209" y="3264406"/>
            <a:ext cx="3859795" cy="2286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CO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5279" y="292609"/>
            <a:ext cx="628813" cy="767687"/>
          </a:xfrm>
        </p:spPr>
        <p:txBody>
          <a:bodyPr/>
          <a:lstStyle>
            <a:lvl1pPr>
              <a:defRPr sz="2800" b="0" i="0" baseline="0">
                <a:latin typeface="+mj-lt"/>
              </a:defRPr>
            </a:lvl1pPr>
          </a:lstStyle>
          <a:p>
            <a:fld id="{1BC03460-59D2-4D85-BC34-CC48476358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075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7A70-ACD4-4EEA-A6E4-476348C59DED}" type="datetimeFigureOut">
              <a:rPr lang="es-CO" smtClean="0"/>
              <a:t>30/09/25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3460-59D2-4D85-BC34-CC48476358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816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Rectangle 13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2004" cy="165311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509006"/>
            <a:ext cx="6422003" cy="251587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7A70-ACD4-4EEA-A6E4-476348C59DED}" type="datetimeFigureOut">
              <a:rPr lang="es-CO" smtClean="0"/>
              <a:t>30/09/25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8" name="Rectangle 1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3460-59D2-4D85-BC34-CC48476358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9919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35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" name="TextBox 9"/>
          <p:cNvSpPr txBox="1"/>
          <p:nvPr/>
        </p:nvSpPr>
        <p:spPr>
          <a:xfrm>
            <a:off x="644721" y="654263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7454" y="2900539"/>
            <a:ext cx="538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9" y="914401"/>
            <a:ext cx="6160385" cy="2894878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87279" y="3814473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FAFF7A70-ACD4-4EEA-A6E4-476348C59DED}" type="datetimeFigureOut">
              <a:rPr lang="es-CO" smtClean="0"/>
              <a:t>30/09/25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3" name="Rectangle 4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3460-59D2-4D85-BC34-CC48476358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5484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399"/>
            <a:ext cx="6422004" cy="209550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7A70-ACD4-4EEA-A6E4-476348C59DED}" type="datetimeFigureOut">
              <a:rPr lang="es-CO" smtClean="0"/>
              <a:t>30/09/25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5" name="Rectangle 1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3460-59D2-4D85-BC34-CC48476358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2438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884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884" y="2489199"/>
            <a:ext cx="231098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8884" y="3147164"/>
            <a:ext cx="2310988" cy="287771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9201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4"/>
            <a:ext cx="232675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39" cy="28883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7A70-ACD4-4EEA-A6E4-476348C59DED}" type="datetimeFigureOut">
              <a:rPr lang="es-CO" smtClean="0"/>
              <a:t>30/09/25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3460-59D2-4D85-BC34-CC48476358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1987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36973"/>
            <a:ext cx="6423592" cy="699992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39" y="4188546"/>
            <a:ext cx="2314064" cy="64901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8" y="4837558"/>
            <a:ext cx="2309280" cy="118732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7" y="4188546"/>
            <a:ext cx="233090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9200"/>
            <a:ext cx="2025182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7" y="4846509"/>
            <a:ext cx="2330904" cy="11783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84814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5" y="2489200"/>
            <a:ext cx="201883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6510"/>
            <a:ext cx="2299492" cy="118902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7A70-ACD4-4EEA-A6E4-476348C59DED}" type="datetimeFigureOut">
              <a:rPr lang="es-CO" smtClean="0"/>
              <a:t>30/09/25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3460-59D2-4D85-BC34-CC48476358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8259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1" y="2489200"/>
            <a:ext cx="6343201" cy="35306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7A70-ACD4-4EEA-A6E4-476348C59DED}" type="datetimeFigureOut">
              <a:rPr lang="es-CO" smtClean="0"/>
              <a:t>30/09/25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3460-59D2-4D85-BC34-CC48476358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4583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235" y="1447799"/>
            <a:ext cx="4435439" cy="4571999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7A70-ACD4-4EEA-A6E4-476348C59DED}" type="datetimeFigureOut">
              <a:rPr lang="es-CO" smtClean="0"/>
              <a:t>30/09/25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3460-59D2-4D85-BC34-CC48476358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791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7A70-ACD4-4EEA-A6E4-476348C59DED}" type="datetimeFigureOut">
              <a:rPr lang="es-CO" smtClean="0"/>
              <a:t>30/09/25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3460-59D2-4D85-BC34-CC48476358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761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7A70-ACD4-4EEA-A6E4-476348C59DED}" type="datetimeFigureOut">
              <a:rPr lang="es-CO" smtClean="0"/>
              <a:t>30/09/25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3460-59D2-4D85-BC34-CC48476358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319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7A70-ACD4-4EEA-A6E4-476348C59DED}" type="datetimeFigureOut">
              <a:rPr lang="es-CO" smtClean="0"/>
              <a:t>30/09/25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3460-59D2-4D85-BC34-CC48476358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637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490"/>
            <a:ext cx="3636978" cy="277131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79" cy="277131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7A70-ACD4-4EEA-A6E4-476348C59DED}" type="datetimeFigureOut">
              <a:rPr lang="es-CO" smtClean="0"/>
              <a:t>30/09/25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3460-59D2-4D85-BC34-CC48476358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141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7A70-ACD4-4EEA-A6E4-476348C59DED}" type="datetimeFigureOut">
              <a:rPr lang="es-CO" smtClean="0"/>
              <a:t>30/09/25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3460-59D2-4D85-BC34-CC48476358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28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7A70-ACD4-4EEA-A6E4-476348C59DED}" type="datetimeFigureOut">
              <a:rPr lang="es-CO" smtClean="0"/>
              <a:t>30/09/25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3460-59D2-4D85-BC34-CC48476358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269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97437"/>
            <a:ext cx="271258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086844"/>
            <a:ext cx="2712590" cy="292541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7A70-ACD4-4EEA-A6E4-476348C59DED}" type="datetimeFigureOut">
              <a:rPr lang="es-CO" smtClean="0"/>
              <a:t>30/09/25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3460-59D2-4D85-BC34-CC48476358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129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362190"/>
            <a:ext cx="2987087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591" y="3088562"/>
            <a:ext cx="3001938" cy="2448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7A70-ACD4-4EEA-A6E4-476348C59DED}" type="datetimeFigureOut">
              <a:rPr lang="es-CO" smtClean="0"/>
              <a:t>30/09/25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3460-59D2-4D85-BC34-CC48476358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973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1854142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3564" y="925605"/>
            <a:ext cx="634607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7144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FAFF7A70-ACD4-4EEA-A6E4-476348C59DED}" type="datetimeFigureOut">
              <a:rPr lang="es-CO" smtClean="0"/>
              <a:t>30/09/25</a:t>
            </a:fld>
            <a:endParaRPr lang="es-CO"/>
          </a:p>
        </p:txBody>
      </p:sp>
      <p:sp>
        <p:nvSpPr>
          <p:cNvPr id="17" name="Rectangle 1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BC03460-59D2-4D85-BC34-CC48476358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018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31" r:id="rId2"/>
    <p:sldLayoutId id="2147484432" r:id="rId3"/>
    <p:sldLayoutId id="2147484433" r:id="rId4"/>
    <p:sldLayoutId id="2147484434" r:id="rId5"/>
    <p:sldLayoutId id="2147484435" r:id="rId6"/>
    <p:sldLayoutId id="2147484436" r:id="rId7"/>
    <p:sldLayoutId id="2147484437" r:id="rId8"/>
    <p:sldLayoutId id="2147484438" r:id="rId9"/>
    <p:sldLayoutId id="2147484439" r:id="rId10"/>
    <p:sldLayoutId id="2147484440" r:id="rId11"/>
    <p:sldLayoutId id="2147484441" r:id="rId12"/>
    <p:sldLayoutId id="2147484442" r:id="rId13"/>
    <p:sldLayoutId id="2147484443" r:id="rId14"/>
    <p:sldLayoutId id="2147484444" r:id="rId15"/>
    <p:sldLayoutId id="2147484445" r:id="rId16"/>
    <p:sldLayoutId id="214748444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59EE730-3D5A-7049-9E64-963183109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188" y="744614"/>
            <a:ext cx="1851435" cy="9103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C709747-4E8A-EA45-B698-17FB7BA5D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740" y="3529522"/>
            <a:ext cx="6824881" cy="1011286"/>
          </a:xfrm>
        </p:spPr>
        <p:txBody>
          <a:bodyPr/>
          <a:lstStyle/>
          <a:p>
            <a:pPr algn="ctr"/>
            <a:r>
              <a:rPr lang="es-CO" sz="2700" b="1" dirty="0">
                <a:solidFill>
                  <a:srgbClr val="FFFF00"/>
                </a:solidFill>
              </a:rPr>
              <a:t>Red de Universidades y Organizaciones Sociales en Salud para la Paz</a:t>
            </a:r>
            <a:br>
              <a:rPr lang="es-CO" sz="2700" b="1" dirty="0">
                <a:solidFill>
                  <a:srgbClr val="FFFF00"/>
                </a:solidFill>
              </a:rPr>
            </a:br>
            <a:br>
              <a:rPr lang="es-CO" sz="2700" b="1" dirty="0">
                <a:solidFill>
                  <a:srgbClr val="FFFF00"/>
                </a:solidFill>
              </a:rPr>
            </a:br>
            <a:br>
              <a:rPr lang="es-CO" sz="2700" b="1" dirty="0">
                <a:solidFill>
                  <a:srgbClr val="FFFF00"/>
                </a:solidFill>
              </a:rPr>
            </a:br>
            <a:r>
              <a:rPr lang="es-CO" sz="2700" b="1" dirty="0">
                <a:solidFill>
                  <a:srgbClr val="FFFF00"/>
                </a:solidFill>
              </a:rPr>
              <a:t>SEGUNDA SEMANA ITINERANTE </a:t>
            </a:r>
            <a:br>
              <a:rPr lang="es-CO" sz="2700" b="1" dirty="0">
                <a:solidFill>
                  <a:srgbClr val="FFFF00"/>
                </a:solidFill>
              </a:rPr>
            </a:br>
            <a:r>
              <a:rPr lang="es-CO" sz="2700" b="1" dirty="0">
                <a:solidFill>
                  <a:srgbClr val="FFFF00"/>
                </a:solidFill>
              </a:rPr>
              <a:t>DE LA SALUD RURAL 2025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6156BE-6DBA-AF41-8505-4850FCDB6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2377" y="4494730"/>
            <a:ext cx="6619244" cy="1011286"/>
          </a:xfrm>
        </p:spPr>
        <p:txBody>
          <a:bodyPr>
            <a:noAutofit/>
          </a:bodyPr>
          <a:lstStyle/>
          <a:p>
            <a:pPr algn="ctr"/>
            <a:endParaRPr lang="es-CO" sz="2000" b="1" dirty="0">
              <a:solidFill>
                <a:schemeClr val="bg1"/>
              </a:solidFill>
            </a:endParaRPr>
          </a:p>
          <a:p>
            <a:pPr algn="ctr"/>
            <a:r>
              <a:rPr lang="es-CO" sz="2000" b="1" dirty="0">
                <a:solidFill>
                  <a:schemeClr val="bg1"/>
                </a:solidFill>
              </a:rPr>
              <a:t>1/10/25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B372BF7-8508-244F-9F95-3532A5DAC7A2}"/>
              </a:ext>
            </a:extLst>
          </p:cNvPr>
          <p:cNvSpPr txBox="1"/>
          <p:nvPr/>
        </p:nvSpPr>
        <p:spPr>
          <a:xfrm>
            <a:off x="6300192" y="5965581"/>
            <a:ext cx="2282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Secretaría Técnica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6F6E0EA-D182-D6A0-E061-6DE018F412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89" y="686629"/>
            <a:ext cx="968375" cy="9683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FA6B292-BAD2-4BF6-FA90-333FD7C0FD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45" y="832779"/>
            <a:ext cx="2051685" cy="73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4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232439-E43D-6444-B207-CE20DB188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937715"/>
            <a:ext cx="6346078" cy="711359"/>
          </a:xfrm>
        </p:spPr>
        <p:txBody>
          <a:bodyPr/>
          <a:lstStyle/>
          <a:p>
            <a:pPr algn="ctr"/>
            <a:r>
              <a:rPr lang="es-CO" sz="2800" b="1" dirty="0"/>
              <a:t>Consideraciones Metodológicas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230688-C0E8-F94F-BA0C-08F9EF216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48" y="2348880"/>
            <a:ext cx="8136904" cy="3969128"/>
          </a:xfrm>
        </p:spPr>
        <p:txBody>
          <a:bodyPr>
            <a:normAutofit fontScale="40000" lnSpcReduction="20000"/>
          </a:bodyPr>
          <a:lstStyle/>
          <a:p>
            <a:pPr marL="0" lvl="0" indent="0">
              <a:buNone/>
            </a:pPr>
            <a:r>
              <a:rPr lang="es-CO" sz="3800" b="1" dirty="0">
                <a:solidFill>
                  <a:srgbClr val="FF0000"/>
                </a:solidFill>
              </a:rPr>
              <a:t>¿Cómo?</a:t>
            </a:r>
          </a:p>
          <a:p>
            <a:pPr marL="0" lvl="0" indent="0">
              <a:buNone/>
            </a:pPr>
            <a:r>
              <a:rPr lang="es-CO" sz="3400" dirty="0"/>
              <a:t>Explorando iniciativas durante el periodo programado en las comunidades, organizaciones sociales y comunitarias, academia e instituciones del territorio como:</a:t>
            </a:r>
          </a:p>
          <a:p>
            <a:pPr lvl="0"/>
            <a:r>
              <a:rPr lang="es-CO" sz="3400" dirty="0"/>
              <a:t>Eventos académicos</a:t>
            </a:r>
          </a:p>
          <a:p>
            <a:pPr lvl="0"/>
            <a:r>
              <a:rPr lang="es-CO" sz="3500" dirty="0"/>
              <a:t>Agroecología, economía solidaria, comercio justo, vivienda digna, defensa del agua</a:t>
            </a:r>
            <a:r>
              <a:rPr lang="es-CO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</a:p>
          <a:p>
            <a:pPr lvl="0"/>
            <a:r>
              <a:rPr lang="es-CO" sz="3400" dirty="0"/>
              <a:t>Eventos culturales como  instalaciones, exposiciones, conciertos, obras de teatro, rituales, mercados campesinos, ferias gastronómicas de saber popular.</a:t>
            </a:r>
          </a:p>
          <a:p>
            <a:r>
              <a:rPr lang="es-CO" sz="3400" dirty="0"/>
              <a:t>Iniciativas ambientales</a:t>
            </a:r>
          </a:p>
          <a:p>
            <a:pPr lvl="0"/>
            <a:r>
              <a:rPr lang="es-CO" sz="3500" dirty="0"/>
              <a:t>eventos deportivos</a:t>
            </a:r>
          </a:p>
          <a:p>
            <a:pPr lvl="0"/>
            <a:r>
              <a:rPr lang="es-CO" sz="3500" dirty="0"/>
              <a:t> Denuncias de violación de derechos en salud individuales, colectivos y del ambiente, </a:t>
            </a:r>
          </a:p>
          <a:p>
            <a:pPr lvl="0"/>
            <a:r>
              <a:rPr lang="es-CO" sz="3400" dirty="0"/>
              <a:t>Talleres de exigibilidad del derecho a la salud</a:t>
            </a:r>
          </a:p>
          <a:p>
            <a:pPr lvl="0"/>
            <a:r>
              <a:rPr lang="es-CO" sz="3400" dirty="0"/>
              <a:t>Rutas de la salud</a:t>
            </a:r>
          </a:p>
          <a:p>
            <a:pPr lvl="0"/>
            <a:r>
              <a:rPr lang="es-CO" sz="3500" dirty="0"/>
              <a:t>acciones preventivas y resolutivas en salud desde los saberes y prácticas ancestrales y campesinas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E00623-5D79-A544-9E58-0FE7BC7CE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383005"/>
            <a:ext cx="1851435" cy="9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33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232439-E43D-6444-B207-CE20DB188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437" y="1052736"/>
            <a:ext cx="6346078" cy="711359"/>
          </a:xfrm>
        </p:spPr>
        <p:txBody>
          <a:bodyPr/>
          <a:lstStyle/>
          <a:p>
            <a:pPr algn="ctr"/>
            <a:r>
              <a:rPr lang="es-CO" sz="2800" b="1" dirty="0"/>
              <a:t>Participantes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A646BC-B4EF-F04E-A4E6-B67385778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83005"/>
            <a:ext cx="1851435" cy="91039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D7AE83F-A91C-4D69-730E-7FD823F26873}"/>
              </a:ext>
            </a:extLst>
          </p:cNvPr>
          <p:cNvSpPr txBox="1"/>
          <p:nvPr/>
        </p:nvSpPr>
        <p:spPr>
          <a:xfrm>
            <a:off x="827584" y="2636912"/>
            <a:ext cx="48638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Organizaciones sociales y comunitarias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Academia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Instituciones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Organizaciones Internacionales</a:t>
            </a:r>
          </a:p>
        </p:txBody>
      </p:sp>
    </p:spTree>
    <p:extLst>
      <p:ext uri="{BB962C8B-B14F-4D97-AF65-F5344CB8AC3E}">
        <p14:creationId xmlns:p14="http://schemas.microsoft.com/office/powerpoint/2010/main" val="3121848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5B089069-8187-A8CE-28B1-F60A7889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836243"/>
            <a:ext cx="4608512" cy="711359"/>
          </a:xfrm>
        </p:spPr>
        <p:txBody>
          <a:bodyPr/>
          <a:lstStyle/>
          <a:p>
            <a:pPr algn="ctr"/>
            <a:r>
              <a:rPr lang="es-CO" dirty="0"/>
              <a:t>¿Cuándo?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8373F62-771A-B713-8673-7C80990A8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691" y="1032397"/>
            <a:ext cx="1730470" cy="100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605DCA-16FC-BE5E-7574-1F3D223A3DA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73137" y="2204864"/>
            <a:ext cx="7197725" cy="4267200"/>
          </a:xfrm>
        </p:spPr>
        <p:txBody>
          <a:bodyPr anchor="ctr">
            <a:normAutofit fontScale="92500" lnSpcReduction="10000"/>
          </a:bodyPr>
          <a:lstStyle/>
          <a:p>
            <a:pPr marL="0" lvl="0" indent="0" algn="ctr">
              <a:buNone/>
            </a:pPr>
            <a:endParaRPr lang="es-ES" sz="2000" b="1" dirty="0">
              <a:solidFill>
                <a:srgbClr val="C00000"/>
              </a:solidFill>
            </a:endParaRPr>
          </a:p>
          <a:p>
            <a:pPr marL="0" lvl="0" indent="0" algn="ctr">
              <a:buNone/>
            </a:pPr>
            <a:r>
              <a:rPr lang="es-ES" sz="2000" b="1" dirty="0">
                <a:solidFill>
                  <a:srgbClr val="C00000"/>
                </a:solidFill>
              </a:rPr>
              <a:t>Inscripciones</a:t>
            </a:r>
          </a:p>
          <a:p>
            <a:pPr marL="0" lvl="0" indent="0" algn="ctr">
              <a:buNone/>
            </a:pPr>
            <a:r>
              <a:rPr lang="es-ES" sz="2000" dirty="0">
                <a:solidFill>
                  <a:schemeClr val="tx1"/>
                </a:solidFill>
              </a:rPr>
              <a:t>15 de agosto – 31 de octubre</a:t>
            </a:r>
            <a:br>
              <a:rPr lang="es-ES" sz="2000" b="1" dirty="0">
                <a:solidFill>
                  <a:srgbClr val="C00000"/>
                </a:solidFill>
              </a:rPr>
            </a:br>
            <a:r>
              <a:rPr lang="es-ES" sz="2000" b="1" dirty="0">
                <a:solidFill>
                  <a:srgbClr val="C00000"/>
                </a:solidFill>
              </a:rPr>
              <a:t>Lanzamiento</a:t>
            </a:r>
          </a:p>
          <a:p>
            <a:pPr marL="0" lvl="0" indent="0" algn="ctr">
              <a:buNone/>
            </a:pPr>
            <a:r>
              <a:rPr lang="es-ES" sz="2000" dirty="0">
                <a:solidFill>
                  <a:schemeClr val="tx1"/>
                </a:solidFill>
              </a:rPr>
              <a:t>1 de octubre de 2025</a:t>
            </a:r>
            <a:endParaRPr lang="es-ES" sz="2000" b="1" dirty="0">
              <a:solidFill>
                <a:srgbClr val="C00000"/>
              </a:solidFill>
            </a:endParaRPr>
          </a:p>
          <a:p>
            <a:pPr marL="0" lvl="0" indent="0" algn="ctr">
              <a:buNone/>
            </a:pPr>
            <a:r>
              <a:rPr lang="es-ES" sz="2000" b="1" dirty="0">
                <a:solidFill>
                  <a:srgbClr val="C00000"/>
                </a:solidFill>
              </a:rPr>
              <a:t>Cierre</a:t>
            </a:r>
          </a:p>
          <a:p>
            <a:pPr marL="0" lvl="0" indent="0" algn="ctr">
              <a:buNone/>
            </a:pPr>
            <a:r>
              <a:rPr lang="es-ES" sz="2000" dirty="0">
                <a:solidFill>
                  <a:schemeClr val="tx1"/>
                </a:solidFill>
              </a:rPr>
              <a:t>Desde el 29 de octubre  al 10 de diciembre 2025</a:t>
            </a:r>
            <a:endParaRPr lang="es-ES" sz="2000" b="1" dirty="0">
              <a:solidFill>
                <a:srgbClr val="C00000"/>
              </a:solidFill>
            </a:endParaRPr>
          </a:p>
          <a:p>
            <a:pPr marL="0" lvl="0" indent="0" algn="ctr">
              <a:buNone/>
            </a:pPr>
            <a:r>
              <a:rPr lang="es-ES" sz="2000" b="1" dirty="0">
                <a:solidFill>
                  <a:srgbClr val="C00000"/>
                </a:solidFill>
              </a:rPr>
              <a:t>¿ITINERANTE?</a:t>
            </a:r>
          </a:p>
          <a:p>
            <a:pPr marL="0" lvl="0" indent="0" algn="ctr">
              <a:buNone/>
            </a:pPr>
            <a:endParaRPr lang="es-CO" sz="18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6000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s-CO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las actividades programadas pueden realizarse durante todo el mes de octubre según lo acordado en cada territorio, utilizando diversos enfoques, metodologías y espacios</a:t>
            </a:r>
            <a:r>
              <a:rPr lang="es-C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s-E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35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570E6C-5856-EF49-BCE1-60BDC4BD4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/>
              <a:t>Organización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0A499AB-47BF-004F-9486-CC940BA909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4123317"/>
              </p:ext>
            </p:extLst>
          </p:nvPr>
        </p:nvGraphicFramePr>
        <p:xfrm>
          <a:off x="539552" y="2276872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05F5D98D-3640-0D4E-83CC-FE7474AE97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6" y="522192"/>
            <a:ext cx="1851435" cy="9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8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90C26-BD32-7E46-AC47-A7BF73F25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961" y="1262775"/>
            <a:ext cx="6346078" cy="711359"/>
          </a:xfrm>
        </p:spPr>
        <p:txBody>
          <a:bodyPr/>
          <a:lstStyle/>
          <a:p>
            <a:pPr algn="ctr"/>
            <a:r>
              <a:rPr lang="es-CO" b="1" dirty="0"/>
              <a:t>Estrategia de Comunicación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12168F-2E80-4248-B09F-C4096DDE8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48680"/>
            <a:ext cx="1851435" cy="9103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1E10212-C8F2-B7A2-93CF-3FA055FF6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000" y="2564904"/>
            <a:ext cx="6876000" cy="331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42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232439-E43D-6444-B207-CE20DB188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885" y="969064"/>
            <a:ext cx="6346078" cy="711359"/>
          </a:xfrm>
        </p:spPr>
        <p:txBody>
          <a:bodyPr/>
          <a:lstStyle/>
          <a:p>
            <a:pPr algn="ctr"/>
            <a:r>
              <a:rPr lang="es-CO" sz="2800" b="1" dirty="0"/>
              <a:t>Inscripciones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A646BC-B4EF-F04E-A4E6-B67385778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83005"/>
            <a:ext cx="1851435" cy="9103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C6405F3-9D17-7DB5-F921-95E4DE0F1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2492895"/>
            <a:ext cx="8136000" cy="342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42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5F534-FF33-8E44-93AC-702A864C6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3848" y="468044"/>
            <a:ext cx="2376264" cy="6825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b="1" dirty="0" err="1"/>
              <a:t>Cronograma</a:t>
            </a:r>
            <a:endParaRPr lang="en-US" sz="2400" b="1" dirty="0"/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EA04F8BE-F259-9D45-AFFC-16D6673EB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49130"/>
            <a:ext cx="1668668" cy="972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9EC8429-36F0-9487-878D-0646E9D99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86352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09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5F534-FF33-8E44-93AC-702A864C6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658" y="1446574"/>
            <a:ext cx="3068254" cy="76792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1800" b="1" dirty="0" err="1"/>
              <a:t>Miembros</a:t>
            </a:r>
            <a:r>
              <a:rPr lang="en-US" sz="1800" b="1" dirty="0"/>
              <a:t> de la Red </a:t>
            </a:r>
            <a:r>
              <a:rPr lang="en-US" sz="1800" b="1" dirty="0" err="1"/>
              <a:t>vinculados</a:t>
            </a:r>
            <a:r>
              <a:rPr lang="en-US" sz="1800" b="1" dirty="0"/>
              <a:t> a la </a:t>
            </a:r>
            <a:r>
              <a:rPr lang="en-US" sz="1800" b="1" dirty="0" err="1"/>
              <a:t>estrategia</a:t>
            </a:r>
            <a:endParaRPr lang="en-US" sz="1800" b="1" dirty="0"/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EA04F8BE-F259-9D45-AFFC-16D6673EB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74574"/>
            <a:ext cx="1668668" cy="972000"/>
          </a:xfrm>
          <a:prstGeom prst="rect">
            <a:avLst/>
          </a:prstGeom>
        </p:spPr>
      </p:pic>
      <p:pic>
        <p:nvPicPr>
          <p:cNvPr id="4" name="Imagen 3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A58A1966-AF66-ADC7-CDEA-B1419AB94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21812"/>
            <a:ext cx="858365" cy="76606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84C9D50-30A6-3EEC-DD56-C5F9BD18B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3416599"/>
            <a:ext cx="898577" cy="7660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43A1B0D-5A33-192F-8E71-E202BEBC3B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877" y="4393655"/>
            <a:ext cx="1494538" cy="76606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B4D870C-8D88-B159-3C81-804EEBD87F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658" y="5370711"/>
            <a:ext cx="2849107" cy="612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A5419A0-D5B1-D1C4-4073-A286D2BF66B6}"/>
              </a:ext>
            </a:extLst>
          </p:cNvPr>
          <p:cNvSpPr txBox="1"/>
          <p:nvPr/>
        </p:nvSpPr>
        <p:spPr>
          <a:xfrm>
            <a:off x="5508104" y="1446574"/>
            <a:ext cx="27082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>
                <a:solidFill>
                  <a:schemeClr val="bg1"/>
                </a:solidFill>
              </a:rPr>
              <a:t>Otros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Adherentes</a:t>
            </a:r>
            <a:r>
              <a:rPr lang="en-US" sz="1800" b="1" dirty="0">
                <a:solidFill>
                  <a:schemeClr val="bg1"/>
                </a:solidFill>
              </a:rPr>
              <a:t> a la </a:t>
            </a:r>
            <a:r>
              <a:rPr lang="en-US" sz="1800" b="1" dirty="0" err="1">
                <a:solidFill>
                  <a:schemeClr val="bg1"/>
                </a:solidFill>
              </a:rPr>
              <a:t>estrategia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CD9D1BE-806E-8E0C-BC7B-1D874019278B}"/>
              </a:ext>
            </a:extLst>
          </p:cNvPr>
          <p:cNvSpPr txBox="1"/>
          <p:nvPr/>
        </p:nvSpPr>
        <p:spPr>
          <a:xfrm>
            <a:off x="3347864" y="810252"/>
            <a:ext cx="31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ALIADOS  A LA ESTRATEGIA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D5D4D45-55CD-A150-5CBE-8F1444AC689F}"/>
              </a:ext>
            </a:extLst>
          </p:cNvPr>
          <p:cNvSpPr txBox="1"/>
          <p:nvPr/>
        </p:nvSpPr>
        <p:spPr>
          <a:xfrm>
            <a:off x="4572000" y="2175229"/>
            <a:ext cx="38603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Universidad de Antioquia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Universidad del Valle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Universidad del </a:t>
            </a:r>
            <a:r>
              <a:rPr lang="en-US" b="1" dirty="0" err="1">
                <a:solidFill>
                  <a:schemeClr val="bg1"/>
                </a:solidFill>
              </a:rPr>
              <a:t>Buen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Vivir</a:t>
            </a:r>
            <a:r>
              <a:rPr lang="en-US" b="1" dirty="0">
                <a:solidFill>
                  <a:schemeClr val="bg1"/>
                </a:solidFill>
              </a:rPr>
              <a:t> -AR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Municipio San </a:t>
            </a:r>
            <a:r>
              <a:rPr lang="en-US" b="1" dirty="0" err="1">
                <a:solidFill>
                  <a:schemeClr val="bg1"/>
                </a:solidFill>
              </a:rPr>
              <a:t>juan</a:t>
            </a:r>
            <a:r>
              <a:rPr lang="en-US" b="1" dirty="0">
                <a:solidFill>
                  <a:schemeClr val="bg1"/>
                </a:solidFill>
              </a:rPr>
              <a:t> de </a:t>
            </a:r>
            <a:r>
              <a:rPr lang="en-US" b="1" dirty="0" err="1">
                <a:solidFill>
                  <a:schemeClr val="bg1"/>
                </a:solidFill>
              </a:rPr>
              <a:t>Arama</a:t>
            </a:r>
            <a:r>
              <a:rPr lang="en-US" b="1" dirty="0">
                <a:solidFill>
                  <a:schemeClr val="bg1"/>
                </a:solidFill>
              </a:rPr>
              <a:t> Meta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</a:rPr>
              <a:t>Federación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Colombiana</a:t>
            </a:r>
            <a:r>
              <a:rPr lang="en-US" b="1" dirty="0">
                <a:solidFill>
                  <a:schemeClr val="bg1"/>
                </a:solidFill>
              </a:rPr>
              <a:t> de </a:t>
            </a:r>
            <a:r>
              <a:rPr lang="en-US" b="1" dirty="0" err="1">
                <a:solidFill>
                  <a:schemeClr val="bg1"/>
                </a:solidFill>
              </a:rPr>
              <a:t>Municipios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</a:rPr>
              <a:t>Ministerio</a:t>
            </a:r>
            <a:r>
              <a:rPr lang="en-US" b="1" dirty="0">
                <a:solidFill>
                  <a:schemeClr val="bg1"/>
                </a:solidFill>
              </a:rPr>
              <a:t> de Agricultura y Desarrollo Rural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Jardin </a:t>
            </a:r>
            <a:r>
              <a:rPr lang="en-US" b="1" dirty="0" err="1">
                <a:solidFill>
                  <a:schemeClr val="bg1"/>
                </a:solidFill>
              </a:rPr>
              <a:t>Botánico</a:t>
            </a:r>
            <a:r>
              <a:rPr lang="en-US" b="1" dirty="0">
                <a:solidFill>
                  <a:schemeClr val="bg1"/>
                </a:solidFill>
              </a:rPr>
              <a:t> (Bogotá)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</a:rPr>
              <a:t>Asoguaraní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Zona de </a:t>
            </a:r>
            <a:r>
              <a:rPr lang="en-US" b="1" dirty="0" err="1">
                <a:solidFill>
                  <a:schemeClr val="bg1"/>
                </a:solidFill>
              </a:rPr>
              <a:t>Reserva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campesina</a:t>
            </a:r>
            <a:r>
              <a:rPr lang="en-US" b="1" dirty="0">
                <a:solidFill>
                  <a:schemeClr val="bg1"/>
                </a:solidFill>
              </a:rPr>
              <a:t> del Quindío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Mesa Nacional de </a:t>
            </a:r>
            <a:r>
              <a:rPr lang="en-US" b="1" dirty="0" err="1">
                <a:solidFill>
                  <a:schemeClr val="bg1"/>
                </a:solidFill>
              </a:rPr>
              <a:t>Pesca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846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BD2DBF-5DE9-5D4D-8B64-21F84D860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037" y="1103390"/>
            <a:ext cx="6346078" cy="711359"/>
          </a:xfrm>
        </p:spPr>
        <p:txBody>
          <a:bodyPr/>
          <a:lstStyle/>
          <a:p>
            <a:pPr algn="ctr"/>
            <a:r>
              <a:rPr lang="es-CO" b="1" dirty="0"/>
              <a:t>Justificación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202BFB-D6CB-EB42-A891-79D7FB599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48" y="2564904"/>
            <a:ext cx="8136904" cy="3888432"/>
          </a:xfrm>
        </p:spPr>
        <p:txBody>
          <a:bodyPr>
            <a:normAutofit fontScale="25000" lnSpcReduction="20000"/>
          </a:bodyPr>
          <a:lstStyle/>
          <a:p>
            <a:pPr marL="360000" indent="349200" algn="just">
              <a:lnSpc>
                <a:spcPct val="120000"/>
              </a:lnSpc>
              <a:spcBef>
                <a:spcPts val="0"/>
              </a:spcBef>
            </a:pPr>
            <a:r>
              <a:rPr lang="es-CO" sz="8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La Red de Universidades y Organizaciones Sociales en Salud para la Paz - Red SaludPaz, cuenta con un acumulado de experiencia y conocimiento en trabajo colaborativo con el interés de promover la construcción de la salud como el Buen vivir con perspectiva territorial; </a:t>
            </a:r>
          </a:p>
          <a:p>
            <a:pPr marL="360000" indent="349200" algn="just">
              <a:lnSpc>
                <a:spcPct val="120000"/>
              </a:lnSpc>
              <a:spcBef>
                <a:spcPts val="0"/>
              </a:spcBef>
            </a:pPr>
            <a:endParaRPr lang="es-CO" sz="80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360000" indent="349200" algn="just">
              <a:lnSpc>
                <a:spcPct val="120000"/>
              </a:lnSpc>
              <a:spcBef>
                <a:spcPts val="0"/>
              </a:spcBef>
            </a:pPr>
            <a:r>
              <a:rPr lang="es-CO" sz="8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En noviembre de 2019, la Red SaludPaz realizó la </a:t>
            </a:r>
            <a:r>
              <a:rPr lang="es-CO" sz="8000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Primera Semana Itinerante de la Salud Rural,</a:t>
            </a:r>
            <a:r>
              <a:rPr lang="es-CO" sz="8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concebida como una estrategia de visibilización del tema de la salud rural en la opinión pública y en la agenda política para impulsar la movilización social desde la salud en la ruralidad.</a:t>
            </a:r>
          </a:p>
          <a:p>
            <a:pPr marL="36000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CO" sz="5600" b="1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360000" indent="349200" algn="just">
              <a:lnSpc>
                <a:spcPct val="120000"/>
              </a:lnSpc>
              <a:spcBef>
                <a:spcPts val="0"/>
              </a:spcBef>
              <a:buNone/>
            </a:pPr>
            <a:endParaRPr lang="es-CO" sz="5600" b="1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7EBE0B-98E0-A845-A330-F21E07EC8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1851435" cy="9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2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BD2DBF-5DE9-5D4D-8B64-21F84D860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037" y="1103390"/>
            <a:ext cx="6346078" cy="711359"/>
          </a:xfrm>
        </p:spPr>
        <p:txBody>
          <a:bodyPr/>
          <a:lstStyle/>
          <a:p>
            <a:pPr algn="ctr"/>
            <a:r>
              <a:rPr lang="es-CO" b="1" dirty="0"/>
              <a:t>Justificación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202BFB-D6CB-EB42-A891-79D7FB599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48" y="2394616"/>
            <a:ext cx="8136904" cy="3888432"/>
          </a:xfrm>
        </p:spPr>
        <p:txBody>
          <a:bodyPr>
            <a:normAutofit fontScale="25000" lnSpcReduction="20000"/>
          </a:bodyPr>
          <a:lstStyle/>
          <a:p>
            <a:pPr marL="36000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CO" sz="5600" b="1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360000" indent="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s-CO" sz="80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Todas las iniciativas presentadas a lo largo del territorio nacional en esa ocasión fueron representaciones del cuidado de la vida. </a:t>
            </a:r>
          </a:p>
          <a:p>
            <a:pPr marL="360000" indent="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s-CO" sz="80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La iniciativa consistió en una muestra simultánea e itinerante de</a:t>
            </a:r>
            <a:r>
              <a:rPr lang="es-ES_tradnl" sz="80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experiencias en salud rural que realizaron las organizaciones sociales, instituciones, academia y comunidades en varios de los territorios más afectados por el conflicto para impulsar el debate público en torno a la formulación de una política pública de salud rural para la paz en perspectiva territorial.</a:t>
            </a:r>
            <a:endParaRPr lang="es-CO" sz="800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 marL="360000" indent="457200" algn="just">
              <a:lnSpc>
                <a:spcPct val="120000"/>
              </a:lnSpc>
              <a:spcBef>
                <a:spcPts val="0"/>
              </a:spcBef>
            </a:pPr>
            <a:endParaRPr lang="es-CO" sz="720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 marL="18000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CO" sz="6000" dirty="0"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000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s-CO" sz="5600" dirty="0">
              <a:latin typeface="+mj-lt"/>
            </a:endParaRPr>
          </a:p>
          <a:p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7EBE0B-98E0-A845-A330-F21E07EC8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1851435" cy="9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2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744921-9DD5-984B-93A1-DA9D31F63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253" y="913608"/>
            <a:ext cx="6346078" cy="711359"/>
          </a:xfrm>
        </p:spPr>
        <p:txBody>
          <a:bodyPr/>
          <a:lstStyle/>
          <a:p>
            <a:pPr algn="ctr"/>
            <a:r>
              <a:rPr lang="es-CO" b="1" dirty="0"/>
              <a:t>Justificación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57ED01-3261-1645-B8AF-930B15479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58" y="2191496"/>
            <a:ext cx="7992888" cy="4108152"/>
          </a:xfrm>
        </p:spPr>
        <p:txBody>
          <a:bodyPr>
            <a:normAutofit fontScale="25000" lnSpcReduction="20000"/>
          </a:bodyPr>
          <a:lstStyle/>
          <a:p>
            <a:pPr marL="180000" indent="385200" algn="just">
              <a:lnSpc>
                <a:spcPct val="120000"/>
              </a:lnSpc>
              <a:spcBef>
                <a:spcPts val="0"/>
              </a:spcBef>
            </a:pPr>
            <a:endParaRPr lang="es-CO" sz="5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 marL="360000" indent="457200" algn="just">
              <a:lnSpc>
                <a:spcPct val="120000"/>
              </a:lnSpc>
              <a:spcBef>
                <a:spcPts val="0"/>
              </a:spcBef>
            </a:pPr>
            <a:r>
              <a:rPr lang="es-CO" sz="72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El 27 de marzo del  presente año, el Ministerio de Salud y Protección Social mediante el Decreto 0351 emitió el Plan Nacional de Salud Rural - PNSR - como política orientada a la garantía del derecho fundamental a la salud de los campesinos y las campesinas, los pueblos y comunidades étnicas, los y las trabajadoras de las zonas rurales y zonas rurales dispersas. </a:t>
            </a:r>
          </a:p>
          <a:p>
            <a:pPr marL="360000" indent="457200" algn="just">
              <a:lnSpc>
                <a:spcPct val="120000"/>
              </a:lnSpc>
              <a:spcBef>
                <a:spcPts val="0"/>
              </a:spcBef>
            </a:pPr>
            <a:endParaRPr lang="es-CO" sz="720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 marL="360000" indent="457200" algn="just">
              <a:lnSpc>
                <a:spcPct val="120000"/>
              </a:lnSpc>
              <a:spcBef>
                <a:spcPts val="0"/>
              </a:spcBef>
            </a:pPr>
            <a:r>
              <a:rPr lang="es-CO" sz="72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Este instrumento busca contribuir a la superación de inequidades, la afectación positiva de los determinantes sociales de la salud, la transformación estructural del campo y la creación de condiciones de bienestar y buen vivir, y se constituye en una hoja de ruta para la comprensión integral de las necesidades sociales de la salud y el establecimiento de una agenda social compartida para el cuidado de la salud en la ruralidad.</a:t>
            </a:r>
          </a:p>
          <a:p>
            <a:pPr marL="36000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CO" sz="44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.</a:t>
            </a:r>
            <a:endParaRPr lang="es-CO" sz="350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11A4FD-59D0-5640-9EAE-F1F5C5349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1851435" cy="9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50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744921-9DD5-984B-93A1-DA9D31F63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253" y="913608"/>
            <a:ext cx="6346078" cy="711359"/>
          </a:xfrm>
        </p:spPr>
        <p:txBody>
          <a:bodyPr/>
          <a:lstStyle/>
          <a:p>
            <a:pPr algn="ctr"/>
            <a:r>
              <a:rPr lang="es-CO" b="1" dirty="0"/>
              <a:t>Justificación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57ED01-3261-1645-B8AF-930B15479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58" y="2191496"/>
            <a:ext cx="7992888" cy="4333848"/>
          </a:xfrm>
        </p:spPr>
        <p:txBody>
          <a:bodyPr>
            <a:normAutofit fontScale="25000" lnSpcReduction="20000"/>
          </a:bodyPr>
          <a:lstStyle/>
          <a:p>
            <a:pPr marL="18000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CO" sz="56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 marL="360000" indent="342900" algn="just">
              <a:lnSpc>
                <a:spcPct val="120000"/>
              </a:lnSpc>
              <a:spcBef>
                <a:spcPts val="0"/>
              </a:spcBef>
            </a:pPr>
            <a:r>
              <a:rPr lang="es-CO" sz="72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Hoy la Red </a:t>
            </a:r>
            <a:r>
              <a:rPr lang="es-CO" sz="72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SaludPaz</a:t>
            </a:r>
            <a:r>
              <a:rPr lang="es-CO" sz="72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propone realizar la </a:t>
            </a:r>
            <a:r>
              <a:rPr lang="es-CO" sz="7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Segunda semana itinerante de la salud rura</a:t>
            </a:r>
            <a:r>
              <a:rPr lang="es-CO" sz="72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l en el marco del mencionado Decreto, e invita a las poblaciones sujeto de esta política pública en los territorios, esto es, sus organizaciones sociales y comunitarias, incluidas las de género y mujer rural, campesinas y campesinos, las de los sistemas propios e interculturales pueblos indígenas y pueblos afrodescendientes, palenqueros y Rom que coexistan en las zonas rurales y zonas rurales dispersas.</a:t>
            </a:r>
          </a:p>
          <a:p>
            <a:pPr marL="360000" indent="342900" algn="just">
              <a:lnSpc>
                <a:spcPct val="120000"/>
              </a:lnSpc>
              <a:spcBef>
                <a:spcPts val="0"/>
              </a:spcBef>
            </a:pPr>
            <a:endParaRPr lang="es-CO" sz="720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 marL="360000" indent="342900" algn="just">
              <a:lnSpc>
                <a:spcPct val="120000"/>
              </a:lnSpc>
              <a:spcBef>
                <a:spcPts val="0"/>
              </a:spcBef>
            </a:pPr>
            <a:r>
              <a:rPr lang="es-CO" sz="72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Con prioridad en los municipios que cuenten con programas de Desarrollo con Enfoque Territorial ­-PDET,  Programa Nacional Integral de Sustitución Cultivos de Uso Ilícito -PNIS- o se encuentren o sean considerados como zonas más afectadas por el Conflicto Armado - ZOMAC y demás municipios priorizados para las regiones de paz</a:t>
            </a:r>
            <a:r>
              <a:rPr lang="es-CO" sz="7200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lang="es-CO" sz="72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 algn="just"/>
            <a:endParaRPr lang="es-CO" sz="5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 algn="just"/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11A4FD-59D0-5640-9EAE-F1F5C5349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1851435" cy="9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92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D1A35-3170-714C-8309-794D47672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/>
              <a:t>Objetivos</a:t>
            </a: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95C40A-AE56-294D-9455-0927D5CDF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2489200"/>
            <a:ext cx="7992888" cy="3530600"/>
          </a:xfrm>
        </p:spPr>
        <p:txBody>
          <a:bodyPr>
            <a:noAutofit/>
          </a:bodyPr>
          <a:lstStyle/>
          <a:p>
            <a:pPr marL="493200" lvl="0" indent="-457200" algn="just">
              <a:spcBef>
                <a:spcPts val="0"/>
              </a:spcBef>
              <a:buFont typeface="+mj-lt"/>
              <a:buAutoNum type="arabicPeriod"/>
              <a:tabLst>
                <a:tab pos="228600" algn="l"/>
                <a:tab pos="457200" algn="l"/>
              </a:tabLst>
            </a:pPr>
            <a:r>
              <a:rPr lang="es-ES_tradnl" sz="20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Visibilizar en la opinión pública la importancia del </a:t>
            </a:r>
            <a:r>
              <a:rPr lang="es-ES_tradnl" sz="2000" i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Plan Nacional de Salud Rura</a:t>
            </a:r>
            <a:r>
              <a:rPr lang="es-ES_tradnl" sz="20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 </a:t>
            </a:r>
            <a:r>
              <a:rPr lang="es-ES_tradnl" sz="20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como componente esencial para la construcción de paz, a partir de experiencias e iniciativas que en la ruralidad realizan o proponen realizar organizaciones sociales, instituciones, academia y comunidades en los territorios.</a:t>
            </a:r>
          </a:p>
          <a:p>
            <a:pPr marL="36000" lvl="0" indent="0" algn="just">
              <a:spcBef>
                <a:spcPts val="0"/>
              </a:spcBef>
              <a:buNone/>
              <a:tabLst>
                <a:tab pos="228600" algn="l"/>
                <a:tab pos="457200" algn="l"/>
              </a:tabLst>
            </a:pPr>
            <a:endParaRPr lang="es-ES_tradnl" sz="2000" dirty="0">
              <a:solidFill>
                <a:srgbClr val="222222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93200" lvl="0" indent="-457200" algn="just">
              <a:spcBef>
                <a:spcPts val="0"/>
              </a:spcBef>
              <a:buFont typeface="+mj-lt"/>
              <a:buAutoNum type="arabicPeriod"/>
              <a:tabLst>
                <a:tab pos="228600" algn="l"/>
                <a:tab pos="457200" algn="l"/>
              </a:tabLst>
            </a:pPr>
            <a:endParaRPr lang="es-CO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3200" lvl="0" indent="-457200" algn="just">
              <a:spcBef>
                <a:spcPts val="0"/>
              </a:spcBef>
              <a:buFont typeface="+mj-lt"/>
              <a:buAutoNum type="arabicPeriod" startAt="2"/>
              <a:tabLst>
                <a:tab pos="228600" algn="l"/>
                <a:tab pos="457200" algn="l"/>
              </a:tabLst>
            </a:pPr>
            <a:r>
              <a:rPr lang="es-CO" sz="2000" dirty="0">
                <a:solidFill>
                  <a:srgbClr val="22222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s-ES_tradnl" sz="20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portar a la formulación </a:t>
            </a:r>
            <a:r>
              <a:rPr lang="es-ES_tradnl" sz="2000" dirty="0">
                <a:solidFill>
                  <a:srgbClr val="22222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 implementación</a:t>
            </a:r>
            <a:r>
              <a:rPr lang="es-ES_tradnl" sz="20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del </a:t>
            </a:r>
            <a:r>
              <a:rPr lang="es-ES_tradnl" sz="2000" i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Plan Nacional de Salud Rural</a:t>
            </a:r>
            <a:r>
              <a:rPr lang="es-ES_tradnl" sz="2000" i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_tradnl" sz="20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para la paz en perspectiva territorial.</a:t>
            </a:r>
            <a:endParaRPr lang="es-CO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C1B71F-A02E-E342-A080-662580575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77" y="620688"/>
            <a:ext cx="1704994" cy="83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93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E239521-4E27-466E-9087-5C3D9CD1C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0939603-6562-4246-A9A6-CE0657B91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0">
              <a:extLst>
                <a:ext uri="{FF2B5EF4-FFF2-40B4-BE49-F238E27FC236}">
                  <a16:creationId xmlns:a16="http://schemas.microsoft.com/office/drawing/2014/main" id="{4088B391-2267-4070-940E-1DFC16029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>
              <a:extLst>
                <a:ext uri="{FF2B5EF4-FFF2-40B4-BE49-F238E27FC236}">
                  <a16:creationId xmlns:a16="http://schemas.microsoft.com/office/drawing/2014/main" id="{C843D276-7F19-4B7B-A3C9-E92CF9825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2">
              <a:extLst>
                <a:ext uri="{FF2B5EF4-FFF2-40B4-BE49-F238E27FC236}">
                  <a16:creationId xmlns:a16="http://schemas.microsoft.com/office/drawing/2014/main" id="{F8BF858F-F5FD-4A7D-A74C-4DB4D07E1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13">
              <a:extLst>
                <a:ext uri="{FF2B5EF4-FFF2-40B4-BE49-F238E27FC236}">
                  <a16:creationId xmlns:a16="http://schemas.microsoft.com/office/drawing/2014/main" id="{1F6D2125-7D86-4D93-A5CB-0BCFE524B8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14">
              <a:extLst>
                <a:ext uri="{FF2B5EF4-FFF2-40B4-BE49-F238E27FC236}">
                  <a16:creationId xmlns:a16="http://schemas.microsoft.com/office/drawing/2014/main" id="{12A20C10-8367-4EE7-84F1-DA8FC3201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15">
              <a:extLst>
                <a:ext uri="{FF2B5EF4-FFF2-40B4-BE49-F238E27FC236}">
                  <a16:creationId xmlns:a16="http://schemas.microsoft.com/office/drawing/2014/main" id="{7D2F7B40-09B0-4DD4-B504-7BE155EED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0FFDC92C-6387-4BF1-9976-A0B078CE8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2D368DE5-EE93-47F4-A759-0D6F94E1F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C6AD4D91-560B-4DF8-B52B-A6BF83A6E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F12BC828-FAAE-455F-91DC-7ADCAC9DA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2FC4AE8-A2AE-117D-B47D-5841774F3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911" y="3056468"/>
            <a:ext cx="2350294" cy="102023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s-CO" sz="1300" b="1" dirty="0"/>
            </a:br>
            <a:r>
              <a:rPr lang="es-CO" sz="2200" b="1" dirty="0"/>
              <a:t>Consideraciones Metodológicas</a:t>
            </a:r>
            <a:br>
              <a:rPr lang="es-CO" sz="2200" b="1" dirty="0"/>
            </a:br>
            <a:br>
              <a:rPr lang="es-CO" sz="2200" b="1" dirty="0"/>
            </a:br>
            <a:br>
              <a:rPr lang="es-CO" sz="2200" b="1" dirty="0"/>
            </a:br>
            <a:br>
              <a:rPr lang="es-CO" sz="2200" b="1" dirty="0"/>
            </a:br>
            <a:br>
              <a:rPr lang="es-CO" sz="2200" b="1" dirty="0"/>
            </a:br>
            <a:br>
              <a:rPr lang="es-CO" sz="2200" b="1" dirty="0"/>
            </a:br>
            <a:br>
              <a:rPr lang="es-CO" sz="2200" b="1" dirty="0"/>
            </a:br>
            <a:br>
              <a:rPr lang="es-CO" sz="2200" b="1" dirty="0"/>
            </a:br>
            <a:r>
              <a:rPr lang="es-CO" sz="3100" b="1" dirty="0"/>
              <a:t>Ejes Temáticos</a:t>
            </a:r>
            <a:endParaRPr lang="es-CO" sz="13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605DCA-16FC-BE5E-7574-1F3D223A3DA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88799" y="1051525"/>
            <a:ext cx="4824085" cy="5423777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s-CO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Eje 1 P</a:t>
            </a:r>
            <a:r>
              <a:rPr lang="es-CO" sz="1800" b="1" i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olítica de atención en salud en la ruralidad</a:t>
            </a:r>
            <a:r>
              <a:rPr lang="es-ES" sz="700" b="1" dirty="0">
                <a:solidFill>
                  <a:schemeClr val="bg1"/>
                </a:solidFill>
              </a:rPr>
              <a:t>e atención en salud en la ruralidad</a:t>
            </a:r>
          </a:p>
          <a:p>
            <a:pPr marL="360000" lvl="0" indent="0">
              <a:lnSpc>
                <a:spcPct val="110000"/>
              </a:lnSpc>
              <a:spcBef>
                <a:spcPts val="1200"/>
              </a:spcBef>
            </a:pPr>
            <a:r>
              <a:rPr lang="es-ES" sz="1400" dirty="0">
                <a:solidFill>
                  <a:schemeClr val="tx1"/>
                </a:solidFill>
              </a:rPr>
              <a:t>Análisis de coyuntura</a:t>
            </a:r>
          </a:p>
          <a:p>
            <a:pPr marL="360000" lvl="0" indent="0">
              <a:lnSpc>
                <a:spcPct val="110000"/>
              </a:lnSpc>
              <a:spcBef>
                <a:spcPts val="1200"/>
              </a:spcBef>
            </a:pPr>
            <a:r>
              <a:rPr lang="es-ES" sz="1400" dirty="0">
                <a:solidFill>
                  <a:schemeClr val="tx1"/>
                </a:solidFill>
              </a:rPr>
              <a:t>Instrumentos territoriales de política pública en la ruralidad.</a:t>
            </a:r>
          </a:p>
          <a:p>
            <a:pPr marL="360000" lvl="0" indent="0">
              <a:lnSpc>
                <a:spcPct val="110000"/>
              </a:lnSpc>
              <a:spcBef>
                <a:spcPts val="1200"/>
              </a:spcBef>
            </a:pPr>
            <a:r>
              <a:rPr lang="es-ES" sz="1400" dirty="0">
                <a:solidFill>
                  <a:schemeClr val="tx1"/>
                </a:solidFill>
              </a:rPr>
              <a:t>Mecanismos de diálogo, coordinación y participación entre actores sectoriales, otros sectores y  organizaciones sociales y comunitarias.</a:t>
            </a:r>
          </a:p>
          <a:p>
            <a:pPr marL="360000" lvl="0" indent="0">
              <a:lnSpc>
                <a:spcPct val="110000"/>
              </a:lnSpc>
              <a:spcBef>
                <a:spcPts val="1200"/>
              </a:spcBef>
            </a:pPr>
            <a:r>
              <a:rPr lang="es-ES" sz="1400" dirty="0">
                <a:solidFill>
                  <a:schemeClr val="tx1"/>
                </a:solidFill>
              </a:rPr>
              <a:t>Modelo especial de salud pública para la ruralidad.</a:t>
            </a:r>
          </a:p>
          <a:p>
            <a:pPr marL="360000" lvl="0" indent="0">
              <a:lnSpc>
                <a:spcPct val="110000"/>
              </a:lnSpc>
              <a:spcBef>
                <a:spcPts val="1200"/>
              </a:spcBef>
            </a:pPr>
            <a:r>
              <a:rPr lang="es-ES" sz="1400" dirty="0">
                <a:solidFill>
                  <a:schemeClr val="tx1"/>
                </a:solidFill>
              </a:rPr>
              <a:t>Diálogos entre el Plan Nacional de Salud Rural y el Sistema Indígena de Salud Propio e Intercultural (SISPI)</a:t>
            </a:r>
          </a:p>
          <a:p>
            <a:pPr marL="360000" lvl="0" indent="0">
              <a:lnSpc>
                <a:spcPct val="110000"/>
              </a:lnSpc>
              <a:spcBef>
                <a:spcPts val="1200"/>
              </a:spcBef>
            </a:pPr>
            <a:r>
              <a:rPr lang="es-ES" sz="1400" dirty="0">
                <a:solidFill>
                  <a:schemeClr val="tx1"/>
                </a:solidFill>
              </a:rPr>
              <a:t>Situación y  formación de trabajadores de la salud en la ruralidad</a:t>
            </a:r>
          </a:p>
          <a:p>
            <a:pPr marL="360000" lvl="0" indent="0">
              <a:lnSpc>
                <a:spcPct val="110000"/>
              </a:lnSpc>
              <a:spcBef>
                <a:spcPts val="1200"/>
              </a:spcBef>
            </a:pPr>
            <a:r>
              <a:rPr lang="es-ES" sz="1400" dirty="0">
                <a:solidFill>
                  <a:schemeClr val="tx1"/>
                </a:solidFill>
              </a:rPr>
              <a:t>Infraestructura en salud para la ruralidad</a:t>
            </a:r>
          </a:p>
          <a:p>
            <a:pPr marL="360000" lvl="0" indent="0">
              <a:lnSpc>
                <a:spcPct val="110000"/>
              </a:lnSpc>
              <a:spcBef>
                <a:spcPts val="1200"/>
              </a:spcBef>
            </a:pPr>
            <a:r>
              <a:rPr lang="es-ES" sz="1400" dirty="0">
                <a:solidFill>
                  <a:schemeClr val="tx1"/>
                </a:solidFill>
              </a:rPr>
              <a:t>Avances de la  salud rural en municipios PDET</a:t>
            </a:r>
          </a:p>
          <a:p>
            <a:pPr marL="360000" lvl="0" indent="0">
              <a:lnSpc>
                <a:spcPct val="110000"/>
              </a:lnSpc>
              <a:spcBef>
                <a:spcPts val="1200"/>
              </a:spcBef>
            </a:pPr>
            <a:r>
              <a:rPr lang="es-ES" sz="1400" dirty="0">
                <a:solidFill>
                  <a:schemeClr val="tx1"/>
                </a:solidFill>
              </a:rPr>
              <a:t>Evaluación de la salud en la ruralidad</a:t>
            </a:r>
          </a:p>
          <a:p>
            <a:pPr marL="0" indent="0">
              <a:lnSpc>
                <a:spcPct val="90000"/>
              </a:lnSpc>
              <a:buNone/>
            </a:pPr>
            <a:endParaRPr lang="es-CO" sz="700" dirty="0">
              <a:solidFill>
                <a:schemeClr val="bg1"/>
              </a:solidFill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8373F62-771A-B713-8673-7C80990A8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6101" y="560207"/>
            <a:ext cx="2410298" cy="1404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FD3DF8A-480D-4BB4-B603-B70596CFD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9515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C4AE8-A2AE-117D-B47D-5841774F3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65" y="1130603"/>
            <a:ext cx="2506831" cy="4596794"/>
          </a:xfrm>
        </p:spPr>
        <p:txBody>
          <a:bodyPr anchor="ctr">
            <a:normAutofit/>
          </a:bodyPr>
          <a:lstStyle/>
          <a:p>
            <a:r>
              <a:rPr lang="es-CO" sz="1800" b="1" dirty="0">
                <a:solidFill>
                  <a:srgbClr val="EBEBEB"/>
                </a:solidFill>
              </a:rPr>
              <a:t>Consideraciones Metodológicas</a:t>
            </a:r>
            <a:br>
              <a:rPr lang="es-CO" sz="2800" b="1" dirty="0">
                <a:solidFill>
                  <a:srgbClr val="EBEBEB"/>
                </a:solidFill>
              </a:rPr>
            </a:br>
            <a:br>
              <a:rPr lang="es-CO" sz="2800" b="1" dirty="0">
                <a:solidFill>
                  <a:srgbClr val="EBEBEB"/>
                </a:solidFill>
              </a:rPr>
            </a:br>
            <a:r>
              <a:rPr lang="es-CO" sz="2800" b="1" dirty="0">
                <a:solidFill>
                  <a:srgbClr val="EBEBEB"/>
                </a:solidFill>
              </a:rPr>
              <a:t>Ejes Temáticos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8373F62-771A-B713-8673-7C80990A8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691" y="1032397"/>
            <a:ext cx="1730470" cy="100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605DCA-16FC-BE5E-7574-1F3D223A3DA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2691" y="2138603"/>
            <a:ext cx="7177097" cy="4793206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s-ES" sz="2000" b="1" dirty="0">
                <a:solidFill>
                  <a:srgbClr val="C00000"/>
                </a:solidFill>
              </a:rPr>
              <a:t>Eje 2. Ambiente y Territorio</a:t>
            </a:r>
          </a:p>
          <a:p>
            <a:pPr lvl="0"/>
            <a:r>
              <a:rPr lang="es-ES" sz="1600" dirty="0"/>
              <a:t>Educación</a:t>
            </a:r>
          </a:p>
          <a:p>
            <a:pPr lvl="0"/>
            <a:r>
              <a:rPr lang="es-ES" sz="1600" dirty="0"/>
              <a:t>Acceso y formalización de tierras</a:t>
            </a:r>
          </a:p>
          <a:p>
            <a:pPr lvl="0"/>
            <a:r>
              <a:rPr lang="es-ES" sz="1600" dirty="0"/>
              <a:t>Vivienda, agua y Saneamiento</a:t>
            </a:r>
          </a:p>
          <a:p>
            <a:pPr lvl="0"/>
            <a:r>
              <a:rPr lang="es-ES" sz="1600" dirty="0"/>
              <a:t>Agroecología y economía solidaria</a:t>
            </a:r>
          </a:p>
          <a:p>
            <a:pPr lvl="0"/>
            <a:r>
              <a:rPr lang="es-ES" sz="1600" dirty="0"/>
              <a:t>Soberanía y seguridad alimentaria</a:t>
            </a:r>
          </a:p>
          <a:p>
            <a:pPr lvl="0"/>
            <a:r>
              <a:rPr lang="es-ES" sz="1600" dirty="0"/>
              <a:t>Relación campo – ciudad</a:t>
            </a:r>
          </a:p>
          <a:p>
            <a:pPr lvl="0"/>
            <a:r>
              <a:rPr lang="es-ES" sz="1600" dirty="0"/>
              <a:t>Salud y trabajo</a:t>
            </a:r>
          </a:p>
          <a:p>
            <a:pPr lvl="0"/>
            <a:r>
              <a:rPr lang="es-ES" sz="1600" dirty="0"/>
              <a:t>Naturaleza, Energías alternativas, sustentabilidad</a:t>
            </a:r>
          </a:p>
          <a:p>
            <a:pPr lvl="0"/>
            <a:r>
              <a:rPr lang="es-ES" sz="1600" dirty="0"/>
              <a:t>Preservación, integridad de procesos naturales</a:t>
            </a:r>
          </a:p>
          <a:p>
            <a:pPr marL="0" indent="0">
              <a:buNone/>
            </a:pPr>
            <a:endParaRPr lang="es-CO" sz="17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A452CA-D6C4-7CD1-ED1E-1EFB640561CD}"/>
              </a:ext>
            </a:extLst>
          </p:cNvPr>
          <p:cNvSpPr txBox="1"/>
          <p:nvPr/>
        </p:nvSpPr>
        <p:spPr>
          <a:xfrm>
            <a:off x="2495538" y="1013844"/>
            <a:ext cx="5036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Consideraciones Metodológicas</a:t>
            </a:r>
            <a:endParaRPr lang="es-C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7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8373F62-771A-B713-8673-7C80990A8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691" y="1032397"/>
            <a:ext cx="1730470" cy="100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605DCA-16FC-BE5E-7574-1F3D223A3DA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1788" y="2420888"/>
            <a:ext cx="7344815" cy="4230680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s-ES" sz="2000" b="1" dirty="0">
                <a:solidFill>
                  <a:srgbClr val="C00000"/>
                </a:solidFill>
              </a:rPr>
              <a:t>Eje 3. Organización y participación comunitaria</a:t>
            </a:r>
          </a:p>
          <a:p>
            <a:pPr marL="0" lvl="0" indent="0" algn="ctr">
              <a:buNone/>
            </a:pPr>
            <a:endParaRPr lang="es-ES" sz="2000" b="1" dirty="0">
              <a:solidFill>
                <a:srgbClr val="C00000"/>
              </a:solidFill>
            </a:endParaRPr>
          </a:p>
          <a:p>
            <a:pPr marL="342000" lvl="1" indent="-3420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es-CO" sz="18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El derecho a la salud. </a:t>
            </a:r>
            <a:endParaRPr lang="es-CO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lvl="1" indent="-3420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es-CO" sz="18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Seguimiento a la implementación del Acuerdo de Paz.</a:t>
            </a:r>
            <a:endParaRPr lang="es-CO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lvl="1" indent="-3420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es-CO" sz="18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Organización y participación de la mujer en la salud rural.</a:t>
            </a:r>
            <a:endParaRPr lang="es-CO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lvl="1" indent="-3420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es-CO" sz="18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Género y salud rural.</a:t>
            </a:r>
            <a:endParaRPr lang="es-CO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lvl="1" indent="-3420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es-CO" sz="18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Diversidad étnica y cultural y salud rural.</a:t>
            </a:r>
            <a:endParaRPr lang="es-CO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lvl="1" indent="-3420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es-CO" sz="18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Diversidad funcional y salud rural.</a:t>
            </a:r>
            <a:endParaRPr lang="es-CO" sz="18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s-CO" sz="1700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F1CCF543-018F-7ADB-425C-5B7D4BEF08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27784" y="1074732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Consideraciones Metodológicas</a:t>
            </a:r>
            <a:endParaRPr lang="es-C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873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{B3D85F7C-41AC-2E41-BA4E-1CBF47F11686}tf10001076</Template>
  <TotalTime>3334</TotalTime>
  <Words>1051</Words>
  <Application>Microsoft Macintosh PowerPoint</Application>
  <PresentationFormat>Presentación en pantalla (4:3)</PresentationFormat>
  <Paragraphs>118</Paragraphs>
  <Slides>17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Wingdings</vt:lpstr>
      <vt:lpstr>Wingdings 3</vt:lpstr>
      <vt:lpstr>Sala de reuniones Ion</vt:lpstr>
      <vt:lpstr>Red de Universidades y Organizaciones Sociales en Salud para la Paz   SEGUNDA SEMANA ITINERANTE  DE LA SALUD RURAL 2025</vt:lpstr>
      <vt:lpstr>Justificación</vt:lpstr>
      <vt:lpstr>Justificación</vt:lpstr>
      <vt:lpstr>Justificación</vt:lpstr>
      <vt:lpstr>Justificación</vt:lpstr>
      <vt:lpstr>Objetivos</vt:lpstr>
      <vt:lpstr> Consideraciones Metodológicas        Ejes Temáticos</vt:lpstr>
      <vt:lpstr>Consideraciones Metodológicas  Ejes Temáticos</vt:lpstr>
      <vt:lpstr>Consideraciones Metodológicas</vt:lpstr>
      <vt:lpstr>Consideraciones Metodológicas</vt:lpstr>
      <vt:lpstr>Participantes</vt:lpstr>
      <vt:lpstr>¿Cuándo?</vt:lpstr>
      <vt:lpstr>Organización</vt:lpstr>
      <vt:lpstr>Estrategia de Comunicación</vt:lpstr>
      <vt:lpstr>Inscripciones</vt:lpstr>
      <vt:lpstr>Cronograma</vt:lpstr>
      <vt:lpstr>Miembros de la Red vinculados a la estrategia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de Universidades y Organizaciones Sociales en Salud para la Paz  PROPUESTA SEMANA ITINERANTE DE LA SALUD RURAL</dc:title>
  <dc:creator>Microsoft Office User</dc:creator>
  <cp:lastModifiedBy>Microsoft Office User</cp:lastModifiedBy>
  <cp:revision>23</cp:revision>
  <dcterms:created xsi:type="dcterms:W3CDTF">2019-08-01T19:44:18Z</dcterms:created>
  <dcterms:modified xsi:type="dcterms:W3CDTF">2025-10-01T03:37:26Z</dcterms:modified>
</cp:coreProperties>
</file>